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  <p:sldMasterId id="2147483700" r:id="rId2"/>
  </p:sldMasterIdLst>
  <p:notesMasterIdLst>
    <p:notesMasterId r:id="rId26"/>
  </p:notesMasterIdLst>
  <p:sldIdLst>
    <p:sldId id="256" r:id="rId3"/>
    <p:sldId id="259" r:id="rId4"/>
    <p:sldId id="276" r:id="rId5"/>
    <p:sldId id="275" r:id="rId6"/>
    <p:sldId id="281" r:id="rId7"/>
    <p:sldId id="264" r:id="rId8"/>
    <p:sldId id="288" r:id="rId9"/>
    <p:sldId id="265" r:id="rId10"/>
    <p:sldId id="284" r:id="rId11"/>
    <p:sldId id="289" r:id="rId12"/>
    <p:sldId id="285" r:id="rId13"/>
    <p:sldId id="295" r:id="rId14"/>
    <p:sldId id="293" r:id="rId15"/>
    <p:sldId id="278" r:id="rId16"/>
    <p:sldId id="294" r:id="rId17"/>
    <p:sldId id="291" r:id="rId18"/>
    <p:sldId id="287" r:id="rId19"/>
    <p:sldId id="269" r:id="rId20"/>
    <p:sldId id="292" r:id="rId21"/>
    <p:sldId id="270" r:id="rId22"/>
    <p:sldId id="290" r:id="rId23"/>
    <p:sldId id="27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9" autoAdjust="0"/>
    <p:restoredTop sz="65149" autoAdjust="0"/>
  </p:normalViewPr>
  <p:slideViewPr>
    <p:cSldViewPr snapToGrid="0">
      <p:cViewPr varScale="1">
        <p:scale>
          <a:sx n="68" d="100"/>
          <a:sy n="68" d="100"/>
        </p:scale>
        <p:origin x="1310" y="26"/>
      </p:cViewPr>
      <p:guideLst/>
    </p:cSldViewPr>
  </p:slideViewPr>
  <p:outlineViewPr>
    <p:cViewPr>
      <p:scale>
        <a:sx n="33" d="100"/>
        <a:sy n="33" d="100"/>
      </p:scale>
      <p:origin x="0" y="-30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13"/>
    </p:cViewPr>
  </p:sorterViewPr>
  <p:notesViewPr>
    <p:cSldViewPr snapToGrid="0">
      <p:cViewPr varScale="1">
        <p:scale>
          <a:sx n="79" d="100"/>
          <a:sy n="79" d="100"/>
        </p:scale>
        <p:origin x="2856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CF457-94E4-4F7F-8241-0BCD58B93766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527122-5F37-4AEA-B227-90F1FD8A9A63}">
      <dgm:prSet phldrT="[Text]"/>
      <dgm:spPr/>
      <dgm:t>
        <a:bodyPr/>
        <a:lstStyle/>
        <a:p>
          <a:r>
            <a:rPr lang="en-US" b="1" dirty="0"/>
            <a:t>Test</a:t>
          </a:r>
        </a:p>
        <a:p>
          <a:r>
            <a:rPr lang="en-US" b="1" dirty="0"/>
            <a:t>Automation</a:t>
          </a:r>
        </a:p>
      </dgm:t>
    </dgm:pt>
    <dgm:pt modelId="{FB05369F-5882-4FC8-851B-1472238AEE03}" type="parTrans" cxnId="{15139CD2-B815-49BA-ADB3-B368B55D05C7}">
      <dgm:prSet/>
      <dgm:spPr/>
      <dgm:t>
        <a:bodyPr/>
        <a:lstStyle/>
        <a:p>
          <a:endParaRPr lang="en-US"/>
        </a:p>
      </dgm:t>
    </dgm:pt>
    <dgm:pt modelId="{6F5DD9EF-7214-49EC-B0A6-0443C60E6E07}" type="sibTrans" cxnId="{15139CD2-B815-49BA-ADB3-B368B55D05C7}">
      <dgm:prSet/>
      <dgm:spPr/>
      <dgm:t>
        <a:bodyPr/>
        <a:lstStyle/>
        <a:p>
          <a:endParaRPr lang="en-US"/>
        </a:p>
      </dgm:t>
    </dgm:pt>
    <dgm:pt modelId="{615D700A-BE3C-4F84-BB8E-0FB048F7A3C9}">
      <dgm:prSet phldrT="[Text]"/>
      <dgm:spPr/>
      <dgm:t>
        <a:bodyPr/>
        <a:lstStyle/>
        <a:p>
          <a:r>
            <a:rPr lang="en-US" b="1" dirty="0"/>
            <a:t>Reliable</a:t>
          </a:r>
        </a:p>
      </dgm:t>
    </dgm:pt>
    <dgm:pt modelId="{885784BD-4D24-43AD-9C1F-1DCBA8635788}" type="parTrans" cxnId="{5C9D0459-1002-4F75-B4D8-0DBCC62E6380}">
      <dgm:prSet/>
      <dgm:spPr/>
      <dgm:t>
        <a:bodyPr/>
        <a:lstStyle/>
        <a:p>
          <a:endParaRPr lang="en-US"/>
        </a:p>
      </dgm:t>
    </dgm:pt>
    <dgm:pt modelId="{ABA1512A-1BE5-4F61-B800-0790F3D1315B}" type="sibTrans" cxnId="{5C9D0459-1002-4F75-B4D8-0DBCC62E6380}">
      <dgm:prSet/>
      <dgm:spPr/>
      <dgm:t>
        <a:bodyPr/>
        <a:lstStyle/>
        <a:p>
          <a:endParaRPr lang="en-US"/>
        </a:p>
      </dgm:t>
    </dgm:pt>
    <dgm:pt modelId="{7C965660-13A0-4827-89FB-73C8D066F9D6}">
      <dgm:prSet phldrT="[Text]"/>
      <dgm:spPr/>
      <dgm:t>
        <a:bodyPr/>
        <a:lstStyle/>
        <a:p>
          <a:r>
            <a:rPr lang="en-US" b="1" dirty="0"/>
            <a:t>Repeatable</a:t>
          </a:r>
        </a:p>
      </dgm:t>
    </dgm:pt>
    <dgm:pt modelId="{C4497AD4-4283-4A70-B265-DE8255A7617B}" type="parTrans" cxnId="{B083B8A0-6B57-4E7A-B505-7D2123E237A1}">
      <dgm:prSet/>
      <dgm:spPr/>
      <dgm:t>
        <a:bodyPr/>
        <a:lstStyle/>
        <a:p>
          <a:endParaRPr lang="en-US"/>
        </a:p>
      </dgm:t>
    </dgm:pt>
    <dgm:pt modelId="{852FEC83-3B2D-476B-81DE-5BA3411F26B0}" type="sibTrans" cxnId="{B083B8A0-6B57-4E7A-B505-7D2123E237A1}">
      <dgm:prSet/>
      <dgm:spPr/>
      <dgm:t>
        <a:bodyPr/>
        <a:lstStyle/>
        <a:p>
          <a:endParaRPr lang="en-US"/>
        </a:p>
      </dgm:t>
    </dgm:pt>
    <dgm:pt modelId="{25EDF67C-3444-4775-93A6-C4E6829EFF99}">
      <dgm:prSet phldrT="[Text]"/>
      <dgm:spPr/>
      <dgm:t>
        <a:bodyPr/>
        <a:lstStyle/>
        <a:p>
          <a:r>
            <a:rPr lang="en-US" b="1" dirty="0"/>
            <a:t>Programmable</a:t>
          </a:r>
        </a:p>
      </dgm:t>
    </dgm:pt>
    <dgm:pt modelId="{3509C8A2-FAE5-4306-822D-5440DEE3C587}" type="parTrans" cxnId="{1EC94A45-1E58-451E-8C97-BB2868FACB1A}">
      <dgm:prSet/>
      <dgm:spPr/>
      <dgm:t>
        <a:bodyPr/>
        <a:lstStyle/>
        <a:p>
          <a:endParaRPr lang="en-US"/>
        </a:p>
      </dgm:t>
    </dgm:pt>
    <dgm:pt modelId="{E5DF4CED-1C35-4FD0-A239-6DFF5FF04009}" type="sibTrans" cxnId="{1EC94A45-1E58-451E-8C97-BB2868FACB1A}">
      <dgm:prSet/>
      <dgm:spPr/>
      <dgm:t>
        <a:bodyPr/>
        <a:lstStyle/>
        <a:p>
          <a:endParaRPr lang="en-US"/>
        </a:p>
      </dgm:t>
    </dgm:pt>
    <dgm:pt modelId="{766EDE2A-4AB2-41F3-86B1-AA92E3020014}">
      <dgm:prSet phldrT="[Text]"/>
      <dgm:spPr/>
      <dgm:t>
        <a:bodyPr/>
        <a:lstStyle/>
        <a:p>
          <a:r>
            <a:rPr lang="en-US" b="1" dirty="0"/>
            <a:t>Fast</a:t>
          </a:r>
        </a:p>
      </dgm:t>
    </dgm:pt>
    <dgm:pt modelId="{CA95B067-8BC5-40A9-8056-B8C60CE3EEB3}" type="parTrans" cxnId="{554409B1-D11C-475C-8249-C8D6153BCC75}">
      <dgm:prSet/>
      <dgm:spPr/>
      <dgm:t>
        <a:bodyPr/>
        <a:lstStyle/>
        <a:p>
          <a:endParaRPr lang="en-US"/>
        </a:p>
      </dgm:t>
    </dgm:pt>
    <dgm:pt modelId="{10BF057C-36C8-4C0E-ABD4-57EA9FFECF42}" type="sibTrans" cxnId="{554409B1-D11C-475C-8249-C8D6153BCC75}">
      <dgm:prSet/>
      <dgm:spPr/>
      <dgm:t>
        <a:bodyPr/>
        <a:lstStyle/>
        <a:p>
          <a:endParaRPr lang="en-US"/>
        </a:p>
      </dgm:t>
    </dgm:pt>
    <dgm:pt modelId="{FFDC3D0D-FEB1-4A1F-87F1-461DD59AAD0B}">
      <dgm:prSet phldrT="[Text]"/>
      <dgm:spPr/>
      <dgm:t>
        <a:bodyPr/>
        <a:lstStyle/>
        <a:p>
          <a:r>
            <a:rPr lang="en-US" b="1" dirty="0"/>
            <a:t>Cost Reduction</a:t>
          </a:r>
        </a:p>
      </dgm:t>
    </dgm:pt>
    <dgm:pt modelId="{DB1A058B-B7DE-417F-A492-13F5F578DC2E}" type="parTrans" cxnId="{F6A0FB47-CB6F-4CCB-9062-0423AB82171E}">
      <dgm:prSet/>
      <dgm:spPr/>
      <dgm:t>
        <a:bodyPr/>
        <a:lstStyle/>
        <a:p>
          <a:endParaRPr lang="en-US"/>
        </a:p>
      </dgm:t>
    </dgm:pt>
    <dgm:pt modelId="{E1D0EE23-BE3C-4384-A724-1578C644D59A}" type="sibTrans" cxnId="{F6A0FB47-CB6F-4CCB-9062-0423AB82171E}">
      <dgm:prSet/>
      <dgm:spPr/>
      <dgm:t>
        <a:bodyPr/>
        <a:lstStyle/>
        <a:p>
          <a:endParaRPr lang="en-US"/>
        </a:p>
      </dgm:t>
    </dgm:pt>
    <dgm:pt modelId="{6B4AC18A-8149-4EEB-A562-7226A527AB93}">
      <dgm:prSet phldrT="[Text]"/>
      <dgm:spPr/>
      <dgm:t>
        <a:bodyPr/>
        <a:lstStyle/>
        <a:p>
          <a:r>
            <a:rPr lang="en-US" b="1" dirty="0"/>
            <a:t>Better Quality</a:t>
          </a:r>
        </a:p>
      </dgm:t>
    </dgm:pt>
    <dgm:pt modelId="{ED483F56-611D-4C28-AD01-062E7E2BAFF8}" type="parTrans" cxnId="{74C57354-D109-4C70-BBE8-07EA94E874C7}">
      <dgm:prSet/>
      <dgm:spPr/>
      <dgm:t>
        <a:bodyPr/>
        <a:lstStyle/>
        <a:p>
          <a:endParaRPr lang="en-US"/>
        </a:p>
      </dgm:t>
    </dgm:pt>
    <dgm:pt modelId="{D8F69369-C99C-4D16-AB3A-63645CE85485}" type="sibTrans" cxnId="{74C57354-D109-4C70-BBE8-07EA94E874C7}">
      <dgm:prSet/>
      <dgm:spPr/>
      <dgm:t>
        <a:bodyPr/>
        <a:lstStyle/>
        <a:p>
          <a:endParaRPr lang="en-US"/>
        </a:p>
      </dgm:t>
    </dgm:pt>
    <dgm:pt modelId="{D8289AD4-B08D-4372-B7B3-BA5108CB3F61}" type="pres">
      <dgm:prSet presAssocID="{DE9CF457-94E4-4F7F-8241-0BCD58B9376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C3B3562-AB0D-47B0-BF13-FF3772E6DC95}" type="pres">
      <dgm:prSet presAssocID="{10527122-5F37-4AEA-B227-90F1FD8A9A63}" presName="centerShape" presStyleLbl="node0" presStyleIdx="0" presStyleCnt="1"/>
      <dgm:spPr/>
    </dgm:pt>
    <dgm:pt modelId="{D2820D87-1A1F-4B94-8371-9593294862ED}" type="pres">
      <dgm:prSet presAssocID="{615D700A-BE3C-4F84-BB8E-0FB048F7A3C9}" presName="node" presStyleLbl="node1" presStyleIdx="0" presStyleCnt="6">
        <dgm:presLayoutVars>
          <dgm:bulletEnabled val="1"/>
        </dgm:presLayoutVars>
      </dgm:prSet>
      <dgm:spPr/>
    </dgm:pt>
    <dgm:pt modelId="{26486E9A-2E3F-4061-8F52-BCC03383E9C1}" type="pres">
      <dgm:prSet presAssocID="{615D700A-BE3C-4F84-BB8E-0FB048F7A3C9}" presName="dummy" presStyleCnt="0"/>
      <dgm:spPr/>
    </dgm:pt>
    <dgm:pt modelId="{AE5B76AF-A4D7-4443-BE09-DC71BD09A7D0}" type="pres">
      <dgm:prSet presAssocID="{ABA1512A-1BE5-4F61-B800-0790F3D1315B}" presName="sibTrans" presStyleLbl="sibTrans2D1" presStyleIdx="0" presStyleCnt="6"/>
      <dgm:spPr/>
    </dgm:pt>
    <dgm:pt modelId="{618F3605-2A37-46A6-B4B9-C74957A21D15}" type="pres">
      <dgm:prSet presAssocID="{7C965660-13A0-4827-89FB-73C8D066F9D6}" presName="node" presStyleLbl="node1" presStyleIdx="1" presStyleCnt="6">
        <dgm:presLayoutVars>
          <dgm:bulletEnabled val="1"/>
        </dgm:presLayoutVars>
      </dgm:prSet>
      <dgm:spPr/>
    </dgm:pt>
    <dgm:pt modelId="{7431BF4D-A724-4256-B084-B217E3AE8B15}" type="pres">
      <dgm:prSet presAssocID="{7C965660-13A0-4827-89FB-73C8D066F9D6}" presName="dummy" presStyleCnt="0"/>
      <dgm:spPr/>
    </dgm:pt>
    <dgm:pt modelId="{9FBE37F6-1853-4136-B587-62B394EDAA8B}" type="pres">
      <dgm:prSet presAssocID="{852FEC83-3B2D-476B-81DE-5BA3411F26B0}" presName="sibTrans" presStyleLbl="sibTrans2D1" presStyleIdx="1" presStyleCnt="6"/>
      <dgm:spPr/>
    </dgm:pt>
    <dgm:pt modelId="{F060CB0B-4A87-4A33-9C5A-3D2966511A03}" type="pres">
      <dgm:prSet presAssocID="{25EDF67C-3444-4775-93A6-C4E6829EFF99}" presName="node" presStyleLbl="node1" presStyleIdx="2" presStyleCnt="6">
        <dgm:presLayoutVars>
          <dgm:bulletEnabled val="1"/>
        </dgm:presLayoutVars>
      </dgm:prSet>
      <dgm:spPr/>
    </dgm:pt>
    <dgm:pt modelId="{E9F54DD1-364B-451D-946B-D2D434165775}" type="pres">
      <dgm:prSet presAssocID="{25EDF67C-3444-4775-93A6-C4E6829EFF99}" presName="dummy" presStyleCnt="0"/>
      <dgm:spPr/>
    </dgm:pt>
    <dgm:pt modelId="{59BCD193-0731-429B-883C-CF638B598B70}" type="pres">
      <dgm:prSet presAssocID="{E5DF4CED-1C35-4FD0-A239-6DFF5FF04009}" presName="sibTrans" presStyleLbl="sibTrans2D1" presStyleIdx="2" presStyleCnt="6"/>
      <dgm:spPr/>
    </dgm:pt>
    <dgm:pt modelId="{031BE503-5806-479F-AE83-7326B82903AA}" type="pres">
      <dgm:prSet presAssocID="{766EDE2A-4AB2-41F3-86B1-AA92E3020014}" presName="node" presStyleLbl="node1" presStyleIdx="3" presStyleCnt="6">
        <dgm:presLayoutVars>
          <dgm:bulletEnabled val="1"/>
        </dgm:presLayoutVars>
      </dgm:prSet>
      <dgm:spPr/>
    </dgm:pt>
    <dgm:pt modelId="{7AF32027-036E-448B-A25C-0F7E71257739}" type="pres">
      <dgm:prSet presAssocID="{766EDE2A-4AB2-41F3-86B1-AA92E3020014}" presName="dummy" presStyleCnt="0"/>
      <dgm:spPr/>
    </dgm:pt>
    <dgm:pt modelId="{31D801A8-6CEC-41E5-9E5E-A8DDFC0CEB9A}" type="pres">
      <dgm:prSet presAssocID="{10BF057C-36C8-4C0E-ABD4-57EA9FFECF42}" presName="sibTrans" presStyleLbl="sibTrans2D1" presStyleIdx="3" presStyleCnt="6"/>
      <dgm:spPr/>
    </dgm:pt>
    <dgm:pt modelId="{02FB2F00-6FB5-4F09-81CB-12DE11512734}" type="pres">
      <dgm:prSet presAssocID="{FFDC3D0D-FEB1-4A1F-87F1-461DD59AAD0B}" presName="node" presStyleLbl="node1" presStyleIdx="4" presStyleCnt="6">
        <dgm:presLayoutVars>
          <dgm:bulletEnabled val="1"/>
        </dgm:presLayoutVars>
      </dgm:prSet>
      <dgm:spPr/>
    </dgm:pt>
    <dgm:pt modelId="{68E0A503-D547-42D2-94DB-0467D840935F}" type="pres">
      <dgm:prSet presAssocID="{FFDC3D0D-FEB1-4A1F-87F1-461DD59AAD0B}" presName="dummy" presStyleCnt="0"/>
      <dgm:spPr/>
    </dgm:pt>
    <dgm:pt modelId="{64755F97-A85F-4A68-83C7-2483C3DF47BE}" type="pres">
      <dgm:prSet presAssocID="{E1D0EE23-BE3C-4384-A724-1578C644D59A}" presName="sibTrans" presStyleLbl="sibTrans2D1" presStyleIdx="4" presStyleCnt="6"/>
      <dgm:spPr/>
    </dgm:pt>
    <dgm:pt modelId="{013E0FF7-C173-4457-811F-EFB4D72491AA}" type="pres">
      <dgm:prSet presAssocID="{6B4AC18A-8149-4EEB-A562-7226A527AB93}" presName="node" presStyleLbl="node1" presStyleIdx="5" presStyleCnt="6" custRadScaleRad="99759" custRadScaleInc="3453">
        <dgm:presLayoutVars>
          <dgm:bulletEnabled val="1"/>
        </dgm:presLayoutVars>
      </dgm:prSet>
      <dgm:spPr/>
    </dgm:pt>
    <dgm:pt modelId="{DB71E11E-A8AB-4148-A645-0B2B4BB5CA93}" type="pres">
      <dgm:prSet presAssocID="{6B4AC18A-8149-4EEB-A562-7226A527AB93}" presName="dummy" presStyleCnt="0"/>
      <dgm:spPr/>
    </dgm:pt>
    <dgm:pt modelId="{A9DB9958-951D-4124-BDA2-A0C1E579E1EF}" type="pres">
      <dgm:prSet presAssocID="{D8F69369-C99C-4D16-AB3A-63645CE85485}" presName="sibTrans" presStyleLbl="sibTrans2D1" presStyleIdx="5" presStyleCnt="6"/>
      <dgm:spPr/>
    </dgm:pt>
  </dgm:ptLst>
  <dgm:cxnLst>
    <dgm:cxn modelId="{0644689E-2532-4051-9C96-6FF5439A0FD2}" type="presOf" srcId="{766EDE2A-4AB2-41F3-86B1-AA92E3020014}" destId="{031BE503-5806-479F-AE83-7326B82903AA}" srcOrd="0" destOrd="0" presId="urn:microsoft.com/office/officeart/2005/8/layout/radial6"/>
    <dgm:cxn modelId="{87F745EA-2729-44D5-8B9C-60F90C53EA2A}" type="presOf" srcId="{7C965660-13A0-4827-89FB-73C8D066F9D6}" destId="{618F3605-2A37-46A6-B4B9-C74957A21D15}" srcOrd="0" destOrd="0" presId="urn:microsoft.com/office/officeart/2005/8/layout/radial6"/>
    <dgm:cxn modelId="{F6A0FB47-CB6F-4CCB-9062-0423AB82171E}" srcId="{10527122-5F37-4AEA-B227-90F1FD8A9A63}" destId="{FFDC3D0D-FEB1-4A1F-87F1-461DD59AAD0B}" srcOrd="4" destOrd="0" parTransId="{DB1A058B-B7DE-417F-A492-13F5F578DC2E}" sibTransId="{E1D0EE23-BE3C-4384-A724-1578C644D59A}"/>
    <dgm:cxn modelId="{09E9CA41-E32D-4590-AC97-8E4E0ED5990E}" type="presOf" srcId="{DE9CF457-94E4-4F7F-8241-0BCD58B93766}" destId="{D8289AD4-B08D-4372-B7B3-BA5108CB3F61}" srcOrd="0" destOrd="0" presId="urn:microsoft.com/office/officeart/2005/8/layout/radial6"/>
    <dgm:cxn modelId="{ED222CB4-7C51-480E-810D-FFE83354EDBC}" type="presOf" srcId="{ABA1512A-1BE5-4F61-B800-0790F3D1315B}" destId="{AE5B76AF-A4D7-4443-BE09-DC71BD09A7D0}" srcOrd="0" destOrd="0" presId="urn:microsoft.com/office/officeart/2005/8/layout/radial6"/>
    <dgm:cxn modelId="{554409B1-D11C-475C-8249-C8D6153BCC75}" srcId="{10527122-5F37-4AEA-B227-90F1FD8A9A63}" destId="{766EDE2A-4AB2-41F3-86B1-AA92E3020014}" srcOrd="3" destOrd="0" parTransId="{CA95B067-8BC5-40A9-8056-B8C60CE3EEB3}" sibTransId="{10BF057C-36C8-4C0E-ABD4-57EA9FFECF42}"/>
    <dgm:cxn modelId="{D85243A9-9B33-41C4-BF39-539A515E8E49}" type="presOf" srcId="{852FEC83-3B2D-476B-81DE-5BA3411F26B0}" destId="{9FBE37F6-1853-4136-B587-62B394EDAA8B}" srcOrd="0" destOrd="0" presId="urn:microsoft.com/office/officeart/2005/8/layout/radial6"/>
    <dgm:cxn modelId="{1EC94A45-1E58-451E-8C97-BB2868FACB1A}" srcId="{10527122-5F37-4AEA-B227-90F1FD8A9A63}" destId="{25EDF67C-3444-4775-93A6-C4E6829EFF99}" srcOrd="2" destOrd="0" parTransId="{3509C8A2-FAE5-4306-822D-5440DEE3C587}" sibTransId="{E5DF4CED-1C35-4FD0-A239-6DFF5FF04009}"/>
    <dgm:cxn modelId="{74C57354-D109-4C70-BBE8-07EA94E874C7}" srcId="{10527122-5F37-4AEA-B227-90F1FD8A9A63}" destId="{6B4AC18A-8149-4EEB-A562-7226A527AB93}" srcOrd="5" destOrd="0" parTransId="{ED483F56-611D-4C28-AD01-062E7E2BAFF8}" sibTransId="{D8F69369-C99C-4D16-AB3A-63645CE85485}"/>
    <dgm:cxn modelId="{EFEEC34C-8C7B-4038-90C2-5BB805865EAE}" type="presOf" srcId="{25EDF67C-3444-4775-93A6-C4E6829EFF99}" destId="{F060CB0B-4A87-4A33-9C5A-3D2966511A03}" srcOrd="0" destOrd="0" presId="urn:microsoft.com/office/officeart/2005/8/layout/radial6"/>
    <dgm:cxn modelId="{D3750BE2-B17B-4624-A296-B31D306D3983}" type="presOf" srcId="{10BF057C-36C8-4C0E-ABD4-57EA9FFECF42}" destId="{31D801A8-6CEC-41E5-9E5E-A8DDFC0CEB9A}" srcOrd="0" destOrd="0" presId="urn:microsoft.com/office/officeart/2005/8/layout/radial6"/>
    <dgm:cxn modelId="{5C9D0459-1002-4F75-B4D8-0DBCC62E6380}" srcId="{10527122-5F37-4AEA-B227-90F1FD8A9A63}" destId="{615D700A-BE3C-4F84-BB8E-0FB048F7A3C9}" srcOrd="0" destOrd="0" parTransId="{885784BD-4D24-43AD-9C1F-1DCBA8635788}" sibTransId="{ABA1512A-1BE5-4F61-B800-0790F3D1315B}"/>
    <dgm:cxn modelId="{77FADEF2-D350-4E0B-880E-9F4833DCE606}" type="presOf" srcId="{FFDC3D0D-FEB1-4A1F-87F1-461DD59AAD0B}" destId="{02FB2F00-6FB5-4F09-81CB-12DE11512734}" srcOrd="0" destOrd="0" presId="urn:microsoft.com/office/officeart/2005/8/layout/radial6"/>
    <dgm:cxn modelId="{15139CD2-B815-49BA-ADB3-B368B55D05C7}" srcId="{DE9CF457-94E4-4F7F-8241-0BCD58B93766}" destId="{10527122-5F37-4AEA-B227-90F1FD8A9A63}" srcOrd="0" destOrd="0" parTransId="{FB05369F-5882-4FC8-851B-1472238AEE03}" sibTransId="{6F5DD9EF-7214-49EC-B0A6-0443C60E6E07}"/>
    <dgm:cxn modelId="{041D07A8-3F45-4B13-8188-BC0F0ED785AA}" type="presOf" srcId="{E5DF4CED-1C35-4FD0-A239-6DFF5FF04009}" destId="{59BCD193-0731-429B-883C-CF638B598B70}" srcOrd="0" destOrd="0" presId="urn:microsoft.com/office/officeart/2005/8/layout/radial6"/>
    <dgm:cxn modelId="{6ED34DD7-370E-4A6B-9867-F4BEB01ED53E}" type="presOf" srcId="{D8F69369-C99C-4D16-AB3A-63645CE85485}" destId="{A9DB9958-951D-4124-BDA2-A0C1E579E1EF}" srcOrd="0" destOrd="0" presId="urn:microsoft.com/office/officeart/2005/8/layout/radial6"/>
    <dgm:cxn modelId="{B083B8A0-6B57-4E7A-B505-7D2123E237A1}" srcId="{10527122-5F37-4AEA-B227-90F1FD8A9A63}" destId="{7C965660-13A0-4827-89FB-73C8D066F9D6}" srcOrd="1" destOrd="0" parTransId="{C4497AD4-4283-4A70-B265-DE8255A7617B}" sibTransId="{852FEC83-3B2D-476B-81DE-5BA3411F26B0}"/>
    <dgm:cxn modelId="{C2D238FC-53CD-49B4-BFCC-05691C17BB98}" type="presOf" srcId="{6B4AC18A-8149-4EEB-A562-7226A527AB93}" destId="{013E0FF7-C173-4457-811F-EFB4D72491AA}" srcOrd="0" destOrd="0" presId="urn:microsoft.com/office/officeart/2005/8/layout/radial6"/>
    <dgm:cxn modelId="{91779CFE-7CD2-4FFC-A9B2-F96BE08DC832}" type="presOf" srcId="{615D700A-BE3C-4F84-BB8E-0FB048F7A3C9}" destId="{D2820D87-1A1F-4B94-8371-9593294862ED}" srcOrd="0" destOrd="0" presId="urn:microsoft.com/office/officeart/2005/8/layout/radial6"/>
    <dgm:cxn modelId="{6619FDB6-A741-4D39-A9E3-D195256FF926}" type="presOf" srcId="{10527122-5F37-4AEA-B227-90F1FD8A9A63}" destId="{1C3B3562-AB0D-47B0-BF13-FF3772E6DC95}" srcOrd="0" destOrd="0" presId="urn:microsoft.com/office/officeart/2005/8/layout/radial6"/>
    <dgm:cxn modelId="{E422769D-E953-4C2C-9ED8-03E2570F1A6F}" type="presOf" srcId="{E1D0EE23-BE3C-4384-A724-1578C644D59A}" destId="{64755F97-A85F-4A68-83C7-2483C3DF47BE}" srcOrd="0" destOrd="0" presId="urn:microsoft.com/office/officeart/2005/8/layout/radial6"/>
    <dgm:cxn modelId="{ABFF5AE2-62D4-4A74-94AF-EFF2FC141631}" type="presParOf" srcId="{D8289AD4-B08D-4372-B7B3-BA5108CB3F61}" destId="{1C3B3562-AB0D-47B0-BF13-FF3772E6DC95}" srcOrd="0" destOrd="0" presId="urn:microsoft.com/office/officeart/2005/8/layout/radial6"/>
    <dgm:cxn modelId="{9D72D01B-3D75-4DBF-8C47-AD8E2A787353}" type="presParOf" srcId="{D8289AD4-B08D-4372-B7B3-BA5108CB3F61}" destId="{D2820D87-1A1F-4B94-8371-9593294862ED}" srcOrd="1" destOrd="0" presId="urn:microsoft.com/office/officeart/2005/8/layout/radial6"/>
    <dgm:cxn modelId="{347E60B2-B85B-4D83-B1BC-206D5739DC6B}" type="presParOf" srcId="{D8289AD4-B08D-4372-B7B3-BA5108CB3F61}" destId="{26486E9A-2E3F-4061-8F52-BCC03383E9C1}" srcOrd="2" destOrd="0" presId="urn:microsoft.com/office/officeart/2005/8/layout/radial6"/>
    <dgm:cxn modelId="{E7E8192F-0B41-4A7F-8AD6-753936473061}" type="presParOf" srcId="{D8289AD4-B08D-4372-B7B3-BA5108CB3F61}" destId="{AE5B76AF-A4D7-4443-BE09-DC71BD09A7D0}" srcOrd="3" destOrd="0" presId="urn:microsoft.com/office/officeart/2005/8/layout/radial6"/>
    <dgm:cxn modelId="{A967EAE6-49F1-4BAC-839B-AB6D45FBA253}" type="presParOf" srcId="{D8289AD4-B08D-4372-B7B3-BA5108CB3F61}" destId="{618F3605-2A37-46A6-B4B9-C74957A21D15}" srcOrd="4" destOrd="0" presId="urn:microsoft.com/office/officeart/2005/8/layout/radial6"/>
    <dgm:cxn modelId="{1C893DF7-B3BD-41A4-A15E-CB8D8D456930}" type="presParOf" srcId="{D8289AD4-B08D-4372-B7B3-BA5108CB3F61}" destId="{7431BF4D-A724-4256-B084-B217E3AE8B15}" srcOrd="5" destOrd="0" presId="urn:microsoft.com/office/officeart/2005/8/layout/radial6"/>
    <dgm:cxn modelId="{8B14A13D-3B1A-42F8-AC25-EB0FD18914C7}" type="presParOf" srcId="{D8289AD4-B08D-4372-B7B3-BA5108CB3F61}" destId="{9FBE37F6-1853-4136-B587-62B394EDAA8B}" srcOrd="6" destOrd="0" presId="urn:microsoft.com/office/officeart/2005/8/layout/radial6"/>
    <dgm:cxn modelId="{259760F7-07A1-439D-82A6-751E7D79527C}" type="presParOf" srcId="{D8289AD4-B08D-4372-B7B3-BA5108CB3F61}" destId="{F060CB0B-4A87-4A33-9C5A-3D2966511A03}" srcOrd="7" destOrd="0" presId="urn:microsoft.com/office/officeart/2005/8/layout/radial6"/>
    <dgm:cxn modelId="{47A79E2F-5AEF-4020-B44F-E445627C7333}" type="presParOf" srcId="{D8289AD4-B08D-4372-B7B3-BA5108CB3F61}" destId="{E9F54DD1-364B-451D-946B-D2D434165775}" srcOrd="8" destOrd="0" presId="urn:microsoft.com/office/officeart/2005/8/layout/radial6"/>
    <dgm:cxn modelId="{D380F3F1-0643-467A-BB1A-D9F6E12B8D4D}" type="presParOf" srcId="{D8289AD4-B08D-4372-B7B3-BA5108CB3F61}" destId="{59BCD193-0731-429B-883C-CF638B598B70}" srcOrd="9" destOrd="0" presId="urn:microsoft.com/office/officeart/2005/8/layout/radial6"/>
    <dgm:cxn modelId="{8C41C14F-1025-41C6-AE6A-30F8285104BB}" type="presParOf" srcId="{D8289AD4-B08D-4372-B7B3-BA5108CB3F61}" destId="{031BE503-5806-479F-AE83-7326B82903AA}" srcOrd="10" destOrd="0" presId="urn:microsoft.com/office/officeart/2005/8/layout/radial6"/>
    <dgm:cxn modelId="{338D61EE-7692-47D0-9BD3-40E0642F4E13}" type="presParOf" srcId="{D8289AD4-B08D-4372-B7B3-BA5108CB3F61}" destId="{7AF32027-036E-448B-A25C-0F7E71257739}" srcOrd="11" destOrd="0" presId="urn:microsoft.com/office/officeart/2005/8/layout/radial6"/>
    <dgm:cxn modelId="{34E3E089-E40D-4E5D-971E-2984308CF517}" type="presParOf" srcId="{D8289AD4-B08D-4372-B7B3-BA5108CB3F61}" destId="{31D801A8-6CEC-41E5-9E5E-A8DDFC0CEB9A}" srcOrd="12" destOrd="0" presId="urn:microsoft.com/office/officeart/2005/8/layout/radial6"/>
    <dgm:cxn modelId="{B463F2E4-0EF6-4814-BDD0-45B0966C5D2D}" type="presParOf" srcId="{D8289AD4-B08D-4372-B7B3-BA5108CB3F61}" destId="{02FB2F00-6FB5-4F09-81CB-12DE11512734}" srcOrd="13" destOrd="0" presId="urn:microsoft.com/office/officeart/2005/8/layout/radial6"/>
    <dgm:cxn modelId="{E1494494-D815-44FD-8076-73CCCEFD10C0}" type="presParOf" srcId="{D8289AD4-B08D-4372-B7B3-BA5108CB3F61}" destId="{68E0A503-D547-42D2-94DB-0467D840935F}" srcOrd="14" destOrd="0" presId="urn:microsoft.com/office/officeart/2005/8/layout/radial6"/>
    <dgm:cxn modelId="{35614CBE-4D86-4A86-8513-ECD78FD31B10}" type="presParOf" srcId="{D8289AD4-B08D-4372-B7B3-BA5108CB3F61}" destId="{64755F97-A85F-4A68-83C7-2483C3DF47BE}" srcOrd="15" destOrd="0" presId="urn:microsoft.com/office/officeart/2005/8/layout/radial6"/>
    <dgm:cxn modelId="{40288C52-6E98-40C4-A6F5-5606018EEC15}" type="presParOf" srcId="{D8289AD4-B08D-4372-B7B3-BA5108CB3F61}" destId="{013E0FF7-C173-4457-811F-EFB4D72491AA}" srcOrd="16" destOrd="0" presId="urn:microsoft.com/office/officeart/2005/8/layout/radial6"/>
    <dgm:cxn modelId="{005356F1-6FE1-420F-8770-B7A757FB5011}" type="presParOf" srcId="{D8289AD4-B08D-4372-B7B3-BA5108CB3F61}" destId="{DB71E11E-A8AB-4148-A645-0B2B4BB5CA93}" srcOrd="17" destOrd="0" presId="urn:microsoft.com/office/officeart/2005/8/layout/radial6"/>
    <dgm:cxn modelId="{D839CEF3-1C3E-4D4A-83D8-934177018F4C}" type="presParOf" srcId="{D8289AD4-B08D-4372-B7B3-BA5108CB3F61}" destId="{A9DB9958-951D-4124-BDA2-A0C1E579E1EF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B9958-951D-4124-BDA2-A0C1E579E1EF}">
      <dsp:nvSpPr>
        <dsp:cNvPr id="0" name=""/>
        <dsp:cNvSpPr/>
      </dsp:nvSpPr>
      <dsp:spPr>
        <a:xfrm>
          <a:off x="1867995" y="705679"/>
          <a:ext cx="4821781" cy="4821781"/>
        </a:xfrm>
        <a:prstGeom prst="blockArc">
          <a:avLst>
            <a:gd name="adj1" fmla="val 12636505"/>
            <a:gd name="adj2" fmla="val 16190362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55F97-A85F-4A68-83C7-2483C3DF47BE}">
      <dsp:nvSpPr>
        <dsp:cNvPr id="0" name=""/>
        <dsp:cNvSpPr/>
      </dsp:nvSpPr>
      <dsp:spPr>
        <a:xfrm>
          <a:off x="1864638" y="711335"/>
          <a:ext cx="4821781" cy="4821781"/>
        </a:xfrm>
        <a:prstGeom prst="blockArc">
          <a:avLst>
            <a:gd name="adj1" fmla="val 9009505"/>
            <a:gd name="adj2" fmla="val 12646100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801A8-6CEC-41E5-9E5E-A8DDFC0CEB9A}">
      <dsp:nvSpPr>
        <dsp:cNvPr id="0" name=""/>
        <dsp:cNvSpPr/>
      </dsp:nvSpPr>
      <dsp:spPr>
        <a:xfrm>
          <a:off x="1861389" y="705689"/>
          <a:ext cx="4821781" cy="4821781"/>
        </a:xfrm>
        <a:prstGeom prst="blockArc">
          <a:avLst>
            <a:gd name="adj1" fmla="val 5400000"/>
            <a:gd name="adj2" fmla="val 9000000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CD193-0731-429B-883C-CF638B598B70}">
      <dsp:nvSpPr>
        <dsp:cNvPr id="0" name=""/>
        <dsp:cNvSpPr/>
      </dsp:nvSpPr>
      <dsp:spPr>
        <a:xfrm>
          <a:off x="1861389" y="705689"/>
          <a:ext cx="4821781" cy="4821781"/>
        </a:xfrm>
        <a:prstGeom prst="blockArc">
          <a:avLst>
            <a:gd name="adj1" fmla="val 1800000"/>
            <a:gd name="adj2" fmla="val 5400000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E37F6-1853-4136-B587-62B394EDAA8B}">
      <dsp:nvSpPr>
        <dsp:cNvPr id="0" name=""/>
        <dsp:cNvSpPr/>
      </dsp:nvSpPr>
      <dsp:spPr>
        <a:xfrm>
          <a:off x="1861389" y="705689"/>
          <a:ext cx="4821781" cy="4821781"/>
        </a:xfrm>
        <a:prstGeom prst="blockArc">
          <a:avLst>
            <a:gd name="adj1" fmla="val 19800000"/>
            <a:gd name="adj2" fmla="val 1800000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B76AF-A4D7-4443-BE09-DC71BD09A7D0}">
      <dsp:nvSpPr>
        <dsp:cNvPr id="0" name=""/>
        <dsp:cNvSpPr/>
      </dsp:nvSpPr>
      <dsp:spPr>
        <a:xfrm>
          <a:off x="1861389" y="705689"/>
          <a:ext cx="4821781" cy="4821781"/>
        </a:xfrm>
        <a:prstGeom prst="blockArc">
          <a:avLst>
            <a:gd name="adj1" fmla="val 16200000"/>
            <a:gd name="adj2" fmla="val 19800000"/>
            <a:gd name="adj3" fmla="val 4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B3562-AB0D-47B0-BF13-FF3772E6DC95}">
      <dsp:nvSpPr>
        <dsp:cNvPr id="0" name=""/>
        <dsp:cNvSpPr/>
      </dsp:nvSpPr>
      <dsp:spPr>
        <a:xfrm>
          <a:off x="3189607" y="2033907"/>
          <a:ext cx="2165345" cy="21653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Test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Automation</a:t>
          </a:r>
        </a:p>
      </dsp:txBody>
      <dsp:txXfrm>
        <a:off x="3506714" y="2351014"/>
        <a:ext cx="1531131" cy="1531131"/>
      </dsp:txXfrm>
    </dsp:sp>
    <dsp:sp modelId="{D2820D87-1A1F-4B94-8371-9593294862ED}">
      <dsp:nvSpPr>
        <dsp:cNvPr id="0" name=""/>
        <dsp:cNvSpPr/>
      </dsp:nvSpPr>
      <dsp:spPr>
        <a:xfrm>
          <a:off x="3514409" y="2384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Reliable</a:t>
          </a:r>
        </a:p>
      </dsp:txBody>
      <dsp:txXfrm>
        <a:off x="3736384" y="224359"/>
        <a:ext cx="1071791" cy="1071791"/>
      </dsp:txXfrm>
    </dsp:sp>
    <dsp:sp modelId="{618F3605-2A37-46A6-B4B9-C74957A21D15}">
      <dsp:nvSpPr>
        <dsp:cNvPr id="0" name=""/>
        <dsp:cNvSpPr/>
      </dsp:nvSpPr>
      <dsp:spPr>
        <a:xfrm>
          <a:off x="5555045" y="1180547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Repeatable</a:t>
          </a:r>
        </a:p>
      </dsp:txBody>
      <dsp:txXfrm>
        <a:off x="5777020" y="1402522"/>
        <a:ext cx="1071791" cy="1071791"/>
      </dsp:txXfrm>
    </dsp:sp>
    <dsp:sp modelId="{F060CB0B-4A87-4A33-9C5A-3D2966511A03}">
      <dsp:nvSpPr>
        <dsp:cNvPr id="0" name=""/>
        <dsp:cNvSpPr/>
      </dsp:nvSpPr>
      <dsp:spPr>
        <a:xfrm>
          <a:off x="5555045" y="3536871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Programmable</a:t>
          </a:r>
        </a:p>
      </dsp:txBody>
      <dsp:txXfrm>
        <a:off x="5777020" y="3758846"/>
        <a:ext cx="1071791" cy="1071791"/>
      </dsp:txXfrm>
    </dsp:sp>
    <dsp:sp modelId="{031BE503-5806-479F-AE83-7326B82903AA}">
      <dsp:nvSpPr>
        <dsp:cNvPr id="0" name=""/>
        <dsp:cNvSpPr/>
      </dsp:nvSpPr>
      <dsp:spPr>
        <a:xfrm>
          <a:off x="3514409" y="4715033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Fast</a:t>
          </a:r>
        </a:p>
      </dsp:txBody>
      <dsp:txXfrm>
        <a:off x="3736384" y="4937008"/>
        <a:ext cx="1071791" cy="1071791"/>
      </dsp:txXfrm>
    </dsp:sp>
    <dsp:sp modelId="{02FB2F00-6FB5-4F09-81CB-12DE11512734}">
      <dsp:nvSpPr>
        <dsp:cNvPr id="0" name=""/>
        <dsp:cNvSpPr/>
      </dsp:nvSpPr>
      <dsp:spPr>
        <a:xfrm>
          <a:off x="1473772" y="3536871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Cost Reduction</a:t>
          </a:r>
        </a:p>
      </dsp:txBody>
      <dsp:txXfrm>
        <a:off x="1695747" y="3758846"/>
        <a:ext cx="1071791" cy="1071791"/>
      </dsp:txXfrm>
    </dsp:sp>
    <dsp:sp modelId="{013E0FF7-C173-4457-811F-EFB4D72491AA}">
      <dsp:nvSpPr>
        <dsp:cNvPr id="0" name=""/>
        <dsp:cNvSpPr/>
      </dsp:nvSpPr>
      <dsp:spPr>
        <a:xfrm>
          <a:off x="1493004" y="1158935"/>
          <a:ext cx="1515741" cy="1515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Better Quality</a:t>
          </a:r>
        </a:p>
      </dsp:txBody>
      <dsp:txXfrm>
        <a:off x="1714979" y="1380910"/>
        <a:ext cx="1071791" cy="1071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FF23D-B339-442C-9394-E7E302528B0B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217E-3441-49D0-AF05-5C6059862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6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7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template for having the right conversation</a:t>
            </a:r>
          </a:p>
          <a:p>
            <a:endParaRPr lang="en-US" baseline="0" dirty="0"/>
          </a:p>
          <a:p>
            <a:r>
              <a:rPr lang="en-US" baseline="0" dirty="0"/>
              <a:t>Business readable, ubiquitous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user story is a high level description of a feature, to drive out the requirements and define the </a:t>
            </a:r>
            <a:r>
              <a:rPr lang="en-US" dirty="0" err="1"/>
              <a:t>boundariacceptance</a:t>
            </a:r>
            <a:r>
              <a:rPr lang="en-US" dirty="0"/>
              <a:t> criteria is used to describe the conditions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Written in  plain English, like a user story any one should be able to read the </a:t>
            </a:r>
            <a:r>
              <a:rPr lang="en-US" dirty="0" err="1"/>
              <a:t>accpetanc</a:t>
            </a:r>
            <a:r>
              <a:rPr lang="en-US" dirty="0"/>
              <a:t> criteria and understand what it’s doing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Scenarios drive the </a:t>
            </a:r>
            <a:r>
              <a:rPr lang="en-US" dirty="0" err="1"/>
              <a:t>requriments</a:t>
            </a:r>
            <a:r>
              <a:rPr lang="en-US" dirty="0"/>
              <a:t> of the feature</a:t>
            </a:r>
          </a:p>
          <a:p>
            <a:endParaRPr lang="en-US" dirty="0"/>
          </a:p>
          <a:p>
            <a:r>
              <a:rPr lang="en-US" dirty="0"/>
              <a:t>GWT is a clearly defined structure that can be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8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6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Analyst or business owner</a:t>
            </a:r>
          </a:p>
          <a:p>
            <a:r>
              <a:rPr lang="en-US" dirty="0"/>
              <a:t>Get</a:t>
            </a:r>
            <a:r>
              <a:rPr lang="en-US" baseline="0" dirty="0"/>
              <a:t> together and talk through the story, talk through the different examples, try to </a:t>
            </a:r>
            <a:r>
              <a:rPr lang="en-US" baseline="0" dirty="0" err="1"/>
              <a:t>jutify</a:t>
            </a:r>
            <a:r>
              <a:rPr lang="en-US" baseline="0" dirty="0"/>
              <a:t> why the story Is needed</a:t>
            </a:r>
          </a:p>
          <a:p>
            <a:endParaRPr lang="en-US" baseline="0" dirty="0"/>
          </a:p>
          <a:p>
            <a:r>
              <a:rPr lang="en-US" baseline="0" dirty="0"/>
              <a:t>Are there alternative ways we can deliver this, can we do it faster</a:t>
            </a:r>
          </a:p>
          <a:p>
            <a:endParaRPr lang="en-US" baseline="0" dirty="0"/>
          </a:p>
          <a:p>
            <a:r>
              <a:rPr lang="en-US" baseline="0" dirty="0"/>
              <a:t>Describe the requirements in the form of acceptance criteria</a:t>
            </a:r>
          </a:p>
          <a:p>
            <a:endParaRPr lang="en-US" baseline="0" dirty="0"/>
          </a:p>
          <a:p>
            <a:r>
              <a:rPr lang="en-US" baseline="0" dirty="0"/>
              <a:t>Don’t leave the </a:t>
            </a:r>
            <a:r>
              <a:rPr lang="en-US" baseline="0" dirty="0" err="1"/>
              <a:t>the</a:t>
            </a:r>
            <a:r>
              <a:rPr lang="en-US" baseline="0" dirty="0"/>
              <a:t> three amigos session until you have acceptance criteria you can automate</a:t>
            </a:r>
          </a:p>
          <a:p>
            <a:endParaRPr lang="en-US" baseline="0" dirty="0"/>
          </a:p>
          <a:p>
            <a:r>
              <a:rPr lang="en-US" baseline="0" dirty="0"/>
              <a:t>Concrete tangible acceptance criteria, these acceptance </a:t>
            </a:r>
          </a:p>
          <a:p>
            <a:endParaRPr lang="en-US" baseline="0" dirty="0"/>
          </a:p>
          <a:p>
            <a:r>
              <a:rPr lang="en-US" baseline="0" dirty="0"/>
              <a:t>Concrete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4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</a:t>
            </a:r>
            <a:r>
              <a:rPr lang="en-US" baseline="0" dirty="0"/>
              <a:t> technique</a:t>
            </a:r>
          </a:p>
          <a:p>
            <a:r>
              <a:rPr lang="en-US" baseline="0" dirty="0"/>
              <a:t>What features add value, half the lines of code in production are never used, it about finding the</a:t>
            </a:r>
          </a:p>
          <a:p>
            <a:r>
              <a:rPr lang="en-US" baseline="0" dirty="0"/>
              <a:t>Identifying the features that </a:t>
            </a:r>
          </a:p>
          <a:p>
            <a:r>
              <a:rPr lang="en-US" baseline="0" dirty="0"/>
              <a:t>Automation can help speed up the feedback cycle and the time it takes to push code to production</a:t>
            </a:r>
          </a:p>
          <a:p>
            <a:r>
              <a:rPr lang="en-US" dirty="0"/>
              <a:t>API and code design – using</a:t>
            </a:r>
            <a:r>
              <a:rPr lang="en-US" baseline="0" dirty="0"/>
              <a:t> </a:t>
            </a:r>
          </a:p>
          <a:p>
            <a:r>
              <a:rPr lang="en-US" baseline="0" dirty="0"/>
              <a:t>Living documentation anyone can read the user stories and acceptance criteria and understand what is being built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6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hear lots</a:t>
            </a:r>
            <a:r>
              <a:rPr lang="en-US" baseline="0" dirty="0"/>
              <a:t> of reason why we shouldn’t write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Hopefully everyone knows what </a:t>
            </a:r>
            <a:r>
              <a:rPr lang="en-US" dirty="0" err="1"/>
              <a:t>OpaTests</a:t>
            </a:r>
            <a:r>
              <a:rPr lang="en-US" dirty="0"/>
              <a:t>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Gherkin is a language that helps you write software’s behavior without detailing how the</a:t>
            </a:r>
            <a:r>
              <a:rPr lang="en-US" baseline="0" dirty="0"/>
              <a:t> software is implemented</a:t>
            </a:r>
          </a:p>
          <a:p>
            <a:endParaRPr lang="en-US" baseline="0" dirty="0"/>
          </a:p>
          <a:p>
            <a:r>
              <a:rPr lang="en-US" baseline="0" dirty="0"/>
              <a:t>This actually means that you can write you can write the </a:t>
            </a:r>
            <a:r>
              <a:rPr lang="en-US" baseline="0" dirty="0" err="1"/>
              <a:t>softwares</a:t>
            </a:r>
            <a:r>
              <a:rPr lang="en-US" baseline="0" dirty="0"/>
              <a:t> behavior completely agnostic of how it will be developed</a:t>
            </a:r>
          </a:p>
          <a:p>
            <a:endParaRPr lang="en-US" baseline="0" dirty="0"/>
          </a:p>
          <a:p>
            <a:r>
              <a:rPr lang="en-US" baseline="0" dirty="0" err="1"/>
              <a:t>Goto</a:t>
            </a:r>
            <a:r>
              <a:rPr lang="en-US" baseline="0"/>
              <a:t> website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</a:t>
            </a:r>
            <a:r>
              <a:rPr lang="en-US" baseline="0" dirty="0"/>
              <a:t> wants to be a developer, including C Level executives</a:t>
            </a:r>
          </a:p>
          <a:p>
            <a:r>
              <a:rPr lang="en-US" baseline="0" dirty="0"/>
              <a:t>Last night lots of tech – </a:t>
            </a:r>
            <a:r>
              <a:rPr lang="en-US" baseline="0" dirty="0" err="1"/>
              <a:t>digitial</a:t>
            </a:r>
            <a:r>
              <a:rPr lang="en-US" baseline="0" dirty="0"/>
              <a:t> transformation</a:t>
            </a:r>
          </a:p>
          <a:p>
            <a:r>
              <a:rPr lang="en-US" baseline="0" dirty="0"/>
              <a:t>Not just a system transformation but also a cultural transformation</a:t>
            </a:r>
          </a:p>
          <a:p>
            <a:r>
              <a:rPr lang="en-US" baseline="0" dirty="0"/>
              <a:t>Agile Transformation -&gt; reduce the cycle time for delivering software, from ideation to realization as quick as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3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8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Chinese</a:t>
            </a:r>
            <a:r>
              <a:rPr lang="en-US" baseline="0" dirty="0"/>
              <a:t> whispers, everyone interprets the requirement differently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5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</a:t>
            </a:r>
            <a:r>
              <a:rPr lang="en-US" baseline="0" dirty="0"/>
              <a:t> of room for ambiguity, room for misunderstanding and missed requirements</a:t>
            </a:r>
          </a:p>
          <a:p>
            <a:r>
              <a:rPr lang="en-US" baseline="0" dirty="0"/>
              <a:t>The tester finds lots of bugs, the user doesn’t get what they wanted</a:t>
            </a:r>
          </a:p>
          <a:p>
            <a:r>
              <a:rPr lang="en-US" baseline="0" dirty="0"/>
              <a:t>Cycle times of many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7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2001 17 software visionaries</a:t>
            </a:r>
            <a:r>
              <a:rPr lang="en-US" baseline="0" dirty="0"/>
              <a:t> got together in a ski resort to discuss why so many projects were failing </a:t>
            </a:r>
          </a:p>
          <a:p>
            <a:r>
              <a:rPr lang="en-US" baseline="0" dirty="0"/>
              <a:t>The result was a the “agile manifesto” they came up with 4 key values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8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Lean software development, has its roots in the lean manufacturing, 1948</a:t>
            </a:r>
            <a:r>
              <a:rPr lang="en-US" baseline="0" dirty="0"/>
              <a:t> Toyota Production System was born and this became the basis for Lean </a:t>
            </a:r>
            <a:r>
              <a:rPr lang="en-US" baseline="0" dirty="0" err="1"/>
              <a:t>Manufaturing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Toyota had a problem, times were tough and they had little money,</a:t>
            </a:r>
          </a:p>
          <a:p>
            <a:endParaRPr lang="en-US" baseline="0" dirty="0"/>
          </a:p>
          <a:p>
            <a:r>
              <a:rPr lang="en-US" baseline="0" dirty="0"/>
              <a:t>The could only build the cars that people were ordering, to be competitive that meant they had to decrease the cycle time it took to build a car</a:t>
            </a:r>
          </a:p>
          <a:p>
            <a:endParaRPr lang="en-US" baseline="0" dirty="0"/>
          </a:p>
          <a:p>
            <a:r>
              <a:rPr lang="en-US" baseline="0" dirty="0"/>
              <a:t>Fast as possible reducing wastes, software engineering has followed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6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 have many purposes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describe a users needs or a feature of a system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form part of the product description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are used for planning and estimation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 token for a conversation, a conversation that has to happen at some point in time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Card conversation</a:t>
            </a:r>
            <a:r>
              <a:rPr lang="en-US" baseline="0" dirty="0"/>
              <a:t> confirmation is a mantra used in agile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217E-3441-49D0-AF05-5C60598623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21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2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1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06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02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70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00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71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8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21/09/16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21/09/16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9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21/09/16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21/09/16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5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21/09/16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21/09/16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7" r:id="rId4"/>
    <p:sldLayoutId id="2147483698" r:id="rId5"/>
    <p:sldLayoutId id="2147483699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D0416-0C8A-4E34-9F6F-EE8B52CD53C7}" type="datetimeFigureOut">
              <a:rPr lang="en-US" smtClean="0"/>
              <a:t>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1A055-148A-4F32-B341-FCE3B702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ileproductdesign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gileproductdesig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b="0" dirty="0" err="1"/>
              <a:t>Behavior</a:t>
            </a:r>
            <a:r>
              <a:rPr lang="en-AU" b="0" dirty="0"/>
              <a:t> Driven Development (BDD)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3600" b="1" dirty="0"/>
              <a:t>Closing the Loop on a Great Fiori UX</a:t>
            </a:r>
          </a:p>
          <a:p>
            <a:r>
              <a:rPr lang="en-AU" dirty="0"/>
              <a:t>UX130 </a:t>
            </a:r>
            <a:endParaRPr lang="en-US" dirty="0"/>
          </a:p>
          <a:p>
            <a:r>
              <a:rPr lang="en-US" dirty="0"/>
              <a:t>John Patterson  |   @jasper_07</a:t>
            </a:r>
          </a:p>
        </p:txBody>
      </p:sp>
    </p:spTree>
    <p:extLst>
      <p:ext uri="{BB962C8B-B14F-4D97-AF65-F5344CB8AC3E}">
        <p14:creationId xmlns:p14="http://schemas.microsoft.com/office/powerpoint/2010/main" val="129969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41336"/>
            <a:ext cx="4734560" cy="3723640"/>
          </a:xfrm>
        </p:spPr>
        <p:txBody>
          <a:bodyPr/>
          <a:lstStyle/>
          <a:p>
            <a:r>
              <a:rPr lang="en-US" dirty="0"/>
              <a:t>Follow the INVEST</a:t>
            </a:r>
            <a:br>
              <a:rPr lang="en-US" dirty="0"/>
            </a:br>
            <a:r>
              <a:rPr lang="en-US" dirty="0"/>
              <a:t>guidelines for good</a:t>
            </a:r>
            <a:br>
              <a:rPr lang="en-US" dirty="0"/>
            </a:br>
            <a:r>
              <a:rPr lang="en-US" dirty="0"/>
              <a:t>user stories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938134" y="696078"/>
            <a:ext cx="4308986" cy="6238122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6400" dirty="0" err="1">
                <a:solidFill>
                  <a:schemeClr val="tx1"/>
                </a:solidFill>
              </a:rPr>
              <a:t>ndependent</a:t>
            </a:r>
            <a:endParaRPr lang="en-US" sz="6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6400" dirty="0" err="1">
                <a:solidFill>
                  <a:schemeClr val="tx1"/>
                </a:solidFill>
              </a:rPr>
              <a:t>egotiable</a:t>
            </a:r>
            <a:endParaRPr lang="en-US" sz="6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6400" dirty="0" err="1">
                <a:solidFill>
                  <a:schemeClr val="tx1"/>
                </a:solidFill>
              </a:rPr>
              <a:t>aluable</a:t>
            </a:r>
            <a:endParaRPr lang="en-US" sz="6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6400" dirty="0" err="1">
                <a:solidFill>
                  <a:schemeClr val="tx1"/>
                </a:solidFill>
              </a:rPr>
              <a:t>stimatable</a:t>
            </a:r>
            <a:endParaRPr lang="en-US" sz="6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6400" dirty="0">
                <a:solidFill>
                  <a:schemeClr val="tx1"/>
                </a:solidFill>
              </a:rPr>
              <a:t>mall</a:t>
            </a:r>
          </a:p>
          <a:p>
            <a:pPr marL="45720" indent="0">
              <a:buNone/>
            </a:pPr>
            <a:r>
              <a:rPr lang="en-US" sz="6400" dirty="0" err="1">
                <a:solidFill>
                  <a:schemeClr val="tx1"/>
                </a:solidFill>
              </a:rPr>
              <a:t>estable</a:t>
            </a:r>
            <a:endParaRPr lang="en-US" sz="6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54" y="548640"/>
            <a:ext cx="1801031" cy="60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10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2" y="949125"/>
            <a:ext cx="5588036" cy="552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2" y="819834"/>
            <a:ext cx="5849522" cy="578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846648" y="1545879"/>
            <a:ext cx="4903333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User Story Template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As a [user role]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I want [feature]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So that [benefit]</a:t>
            </a:r>
            <a:br>
              <a:rPr lang="en-US" altLang="en-US" sz="9600" dirty="0">
                <a:solidFill>
                  <a:srgbClr val="FF0080"/>
                </a:solidFill>
                <a:latin typeface="Comic Sans MS" panose="030F0702030302020204" pitchFamily="66" charset="0"/>
              </a:rPr>
            </a:br>
            <a:endParaRPr lang="en-US" altLang="en-US" sz="9600" dirty="0">
              <a:solidFill>
                <a:srgbClr val="FF008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03" y="939524"/>
            <a:ext cx="2802526" cy="2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52" y="816019"/>
            <a:ext cx="2802526" cy="2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79" y="3703685"/>
            <a:ext cx="2802526" cy="2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219" y="3712098"/>
            <a:ext cx="2802526" cy="2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988920" y="944304"/>
            <a:ext cx="21472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an</a:t>
            </a:r>
            <a:r>
              <a:rPr lang="en-US" altLang="en-US" dirty="0">
                <a:latin typeface="Comic Sans MS" panose="030F0702030302020204" pitchFamily="66" charset="0"/>
              </a:rPr>
              <a:t> unregistered user 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be able to enter my contact details 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can create an account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29907" y="1152053"/>
            <a:ext cx="214723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</a:t>
            </a:r>
            <a:r>
              <a:rPr lang="en-US" altLang="en-US" dirty="0">
                <a:latin typeface="Comic Sans MS" panose="030F0702030302020204" pitchFamily="66" charset="0"/>
              </a:rPr>
              <a:t> developer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go to 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Comic Sans MS" panose="030F0702030302020204" pitchFamily="66" charset="0"/>
              </a:rPr>
              <a:t>SAP </a:t>
            </a:r>
            <a:r>
              <a:rPr lang="en-US" altLang="en-US" dirty="0" err="1">
                <a:latin typeface="Comic Sans MS" panose="030F0702030302020204" pitchFamily="66" charset="0"/>
              </a:rPr>
              <a:t>Teched</a:t>
            </a:r>
            <a:endParaRPr lang="en-US" altLang="en-US" dirty="0"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can learn cool stuff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64968" y="3899252"/>
            <a:ext cx="21472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 </a:t>
            </a:r>
            <a:r>
              <a:rPr lang="en-US" altLang="en-US" dirty="0">
                <a:latin typeface="Comic Sans MS" panose="030F0702030302020204" pitchFamily="66" charset="0"/>
              </a:rPr>
              <a:t>purchaser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create a wish list of books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can return and purchase later</a:t>
            </a:r>
            <a:endParaRPr lang="en-US" dirty="0"/>
          </a:p>
        </p:txBody>
      </p:sp>
      <p:pic>
        <p:nvPicPr>
          <p:cNvPr id="35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45" y="3703685"/>
            <a:ext cx="2939736" cy="27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9141320" y="3944061"/>
            <a:ext cx="21472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</a:t>
            </a:r>
            <a:r>
              <a:rPr lang="en-US" altLang="en-US" dirty="0">
                <a:latin typeface="Comic Sans MS" panose="030F0702030302020204" pitchFamily="66" charset="0"/>
              </a:rPr>
              <a:t> user with a reservation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cancel my reservation 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can get a refund</a:t>
            </a:r>
            <a:endParaRPr lang="en-US" dirty="0"/>
          </a:p>
        </p:txBody>
      </p:sp>
      <p:pic>
        <p:nvPicPr>
          <p:cNvPr id="37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3" y="943339"/>
            <a:ext cx="5849522" cy="578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Box 89"/>
          <p:cNvSpPr txBox="1">
            <a:spLocks noChangeArrowheads="1"/>
          </p:cNvSpPr>
          <p:nvPr/>
        </p:nvSpPr>
        <p:spPr bwMode="auto">
          <a:xfrm>
            <a:off x="659841" y="1403773"/>
            <a:ext cx="4930664" cy="470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User Story Template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As a [user role]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I want [feature]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So that [benefit]</a:t>
            </a:r>
            <a:br>
              <a:rPr lang="en-US" altLang="en-US" sz="9600" dirty="0">
                <a:solidFill>
                  <a:srgbClr val="FF0080"/>
                </a:solidFill>
                <a:latin typeface="Comic Sans MS" panose="030F0702030302020204" pitchFamily="66" charset="0"/>
              </a:rPr>
            </a:br>
            <a:endParaRPr lang="en-US" altLang="en-US" sz="9600" dirty="0">
              <a:solidFill>
                <a:srgbClr val="FF008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9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4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2" y="949125"/>
            <a:ext cx="5588036" cy="552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" y="287073"/>
            <a:ext cx="5971112" cy="6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9"/>
          <p:cNvSpPr txBox="1">
            <a:spLocks noChangeArrowheads="1"/>
          </p:cNvSpPr>
          <p:nvPr/>
        </p:nvSpPr>
        <p:spPr bwMode="auto">
          <a:xfrm>
            <a:off x="526835" y="789453"/>
            <a:ext cx="517360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Acceptance Criteria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Scenario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Given [initial condition]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When [event(s) occur]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FF0080"/>
                </a:solidFill>
                <a:latin typeface="Comic Sans MS" panose="030F0702030302020204" pitchFamily="66" charset="0"/>
              </a:rPr>
              <a:t>Then [expected outcome]</a:t>
            </a:r>
            <a:br>
              <a:rPr lang="en-US" altLang="en-US" sz="9600" dirty="0">
                <a:solidFill>
                  <a:srgbClr val="FF0080"/>
                </a:solidFill>
                <a:latin typeface="Comic Sans MS" panose="030F0702030302020204" pitchFamily="66" charset="0"/>
              </a:rPr>
            </a:br>
            <a:endParaRPr lang="en-US" altLang="en-US" sz="9600" dirty="0">
              <a:solidFill>
                <a:srgbClr val="FF008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26" y="323519"/>
            <a:ext cx="3343457" cy="228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958152" y="617252"/>
            <a:ext cx="2756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</a:t>
            </a:r>
            <a:r>
              <a:rPr lang="en-US" altLang="en-US" dirty="0">
                <a:latin typeface="Comic Sans MS" panose="030F0702030302020204" pitchFamily="66" charset="0"/>
              </a:rPr>
              <a:t> customer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withdraw cash from the ATM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don’t have to wait in line at the bank</a:t>
            </a:r>
            <a:endParaRPr lang="en-US" dirty="0"/>
          </a:p>
        </p:txBody>
      </p:sp>
      <p:pic>
        <p:nvPicPr>
          <p:cNvPr id="13" name="Picture 95" descr="posti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06" y="3260749"/>
            <a:ext cx="3269575" cy="323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49" y="2680748"/>
            <a:ext cx="3229680" cy="393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036062" y="2749694"/>
            <a:ext cx="271633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u="sng" dirty="0">
                <a:latin typeface="Comic Sans MS" panose="030F0702030302020204" pitchFamily="66" charset="0"/>
              </a:rPr>
              <a:t>Scenario</a:t>
            </a:r>
            <a:r>
              <a:rPr lang="en-US" altLang="en-US" dirty="0">
                <a:latin typeface="Comic Sans MS" panose="030F0702030302020204" pitchFamily="66" charset="0"/>
              </a:rPr>
              <a:t>: Account is in credit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Given </a:t>
            </a:r>
            <a:r>
              <a:rPr lang="en-US" altLang="en-US" dirty="0">
                <a:latin typeface="Comic Sans MS" panose="030F0702030302020204" pitchFamily="66" charset="0"/>
              </a:rPr>
              <a:t>account is in debit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And </a:t>
            </a:r>
            <a:r>
              <a:rPr lang="en-US" altLang="en-US" dirty="0">
                <a:latin typeface="Comic Sans MS" panose="030F0702030302020204" pitchFamily="66" charset="0"/>
              </a:rPr>
              <a:t>the card is valid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When </a:t>
            </a:r>
            <a:r>
              <a:rPr lang="en-US" altLang="en-US" dirty="0">
                <a:latin typeface="Comic Sans MS" panose="030F0702030302020204" pitchFamily="66" charset="0"/>
              </a:rPr>
              <a:t>the customer requests cash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Then </a:t>
            </a:r>
            <a:r>
              <a:rPr lang="en-US" altLang="en-US" dirty="0">
                <a:latin typeface="Comic Sans MS" panose="030F0702030302020204" pitchFamily="66" charset="0"/>
              </a:rPr>
              <a:t>ensure cash is dispensed 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And </a:t>
            </a:r>
            <a:r>
              <a:rPr lang="en-US" altLang="en-US" dirty="0">
                <a:latin typeface="Comic Sans MS" panose="030F0702030302020204" pitchFamily="66" charset="0"/>
              </a:rPr>
              <a:t>account is debited</a:t>
            </a:r>
          </a:p>
        </p:txBody>
      </p:sp>
      <p:pic>
        <p:nvPicPr>
          <p:cNvPr id="20" name="Picture 99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558" y="2694090"/>
            <a:ext cx="3347752" cy="396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861863" y="2755474"/>
            <a:ext cx="28404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u="sng" dirty="0">
                <a:latin typeface="Comic Sans MS" panose="030F0702030302020204" pitchFamily="66" charset="0"/>
              </a:rPr>
              <a:t>Scenario</a:t>
            </a:r>
            <a:r>
              <a:rPr lang="en-US" altLang="en-US" b="1" dirty="0">
                <a:latin typeface="Comic Sans MS" panose="030F0702030302020204" pitchFamily="66" charset="0"/>
              </a:rPr>
              <a:t>:</a:t>
            </a:r>
            <a:r>
              <a:rPr lang="en-US" altLang="en-US" dirty="0">
                <a:latin typeface="Comic Sans MS" panose="030F0702030302020204" pitchFamily="66" charset="0"/>
              </a:rPr>
              <a:t> Account is overdrawn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Given </a:t>
            </a:r>
            <a:r>
              <a:rPr lang="en-US" altLang="en-US" dirty="0">
                <a:latin typeface="Comic Sans MS" panose="030F0702030302020204" pitchFamily="66" charset="0"/>
              </a:rPr>
              <a:t>account is overdrawn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And </a:t>
            </a:r>
            <a:r>
              <a:rPr lang="en-US" altLang="en-US" dirty="0">
                <a:latin typeface="Comic Sans MS" panose="030F0702030302020204" pitchFamily="66" charset="0"/>
              </a:rPr>
              <a:t>the card is valid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When </a:t>
            </a:r>
            <a:r>
              <a:rPr lang="en-US" altLang="en-US" dirty="0">
                <a:latin typeface="Comic Sans MS" panose="030F0702030302020204" pitchFamily="66" charset="0"/>
              </a:rPr>
              <a:t>the customer requests cash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Then </a:t>
            </a:r>
            <a:r>
              <a:rPr lang="en-US" altLang="en-US" dirty="0">
                <a:latin typeface="Comic Sans MS" panose="030F0702030302020204" pitchFamily="66" charset="0"/>
              </a:rPr>
              <a:t>ensure a rejection message is displayed</a:t>
            </a:r>
          </a:p>
        </p:txBody>
      </p:sp>
    </p:spTree>
    <p:extLst>
      <p:ext uri="{BB962C8B-B14F-4D97-AF65-F5344CB8AC3E}">
        <p14:creationId xmlns:p14="http://schemas.microsoft.com/office/powerpoint/2010/main" val="41663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719" y="1197196"/>
            <a:ext cx="9488892" cy="59112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6774" y="519015"/>
            <a:ext cx="7157720" cy="1356360"/>
          </a:xfrm>
        </p:spPr>
        <p:txBody>
          <a:bodyPr/>
          <a:lstStyle/>
          <a:p>
            <a:r>
              <a:rPr lang="en-US" dirty="0"/>
              <a:t>BDD Development Process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5660" y="4978158"/>
            <a:ext cx="266700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product owner and users have a conversation with the analyst about what they need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2357798" y="3756118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31979" y="5215107"/>
            <a:ext cx="2301461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They define the requirements as structured  scenarios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99573" y="1977218"/>
            <a:ext cx="2843510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analyst, developer and tester elaborate the requirements together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992" y="4482586"/>
            <a:ext cx="2050179" cy="62989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84440" y="1769840"/>
            <a:ext cx="2443460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scenarios guide the developer and act as automated tests</a:t>
            </a:r>
          </a:p>
        </p:txBody>
      </p:sp>
      <p:sp>
        <p:nvSpPr>
          <p:cNvPr id="31" name="Arrow: Right 30"/>
          <p:cNvSpPr/>
          <p:nvPr/>
        </p:nvSpPr>
        <p:spPr>
          <a:xfrm rot="20558401">
            <a:off x="6426878" y="3293838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/>
          <p:cNvSpPr/>
          <p:nvPr/>
        </p:nvSpPr>
        <p:spPr>
          <a:xfrm rot="1750820">
            <a:off x="6878188" y="4255876"/>
            <a:ext cx="574034" cy="350442"/>
          </a:xfrm>
          <a:prstGeom prst="rightArrow">
            <a:avLst>
              <a:gd name="adj1" fmla="val 50000"/>
              <a:gd name="adj2" fmla="val 53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328784" y="5323693"/>
            <a:ext cx="2180320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tester uses these scenarios as the basis for their tests</a:t>
            </a:r>
          </a:p>
        </p:txBody>
      </p:sp>
      <p:sp>
        <p:nvSpPr>
          <p:cNvPr id="50" name="Arrow: Right 49"/>
          <p:cNvSpPr/>
          <p:nvPr/>
        </p:nvSpPr>
        <p:spPr>
          <a:xfrm rot="1148648">
            <a:off x="8719910" y="3364957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122" y="3277981"/>
            <a:ext cx="1876338" cy="1182258"/>
          </a:xfrm>
          <a:prstGeom prst="rect">
            <a:avLst/>
          </a:prstGeom>
        </p:spPr>
      </p:pic>
      <p:sp>
        <p:nvSpPr>
          <p:cNvPr id="52" name="Arrow: Right 51"/>
          <p:cNvSpPr/>
          <p:nvPr/>
        </p:nvSpPr>
        <p:spPr>
          <a:xfrm rot="20558401">
            <a:off x="8495120" y="4376179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8595" y="3467506"/>
            <a:ext cx="472584" cy="8983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92525" y="4562191"/>
            <a:ext cx="2443460" cy="64633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user gives feedback early and often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48" y="2795778"/>
            <a:ext cx="1379397" cy="1712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873" y="3055905"/>
            <a:ext cx="2487075" cy="141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342" y="2551785"/>
            <a:ext cx="1924009" cy="1569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2799" y="3997117"/>
            <a:ext cx="807996" cy="12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  <p:bldP spid="30" grpId="0" animBg="1"/>
      <p:bldP spid="31" grpId="0" animBg="1"/>
      <p:bldP spid="32" grpId="0" animBg="1"/>
      <p:bldP spid="48" grpId="0" animBg="1"/>
      <p:bldP spid="50" grpId="0" animBg="1"/>
      <p:bldP spid="52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40" y="609600"/>
            <a:ext cx="9875520" cy="1356360"/>
          </a:xfrm>
        </p:spPr>
        <p:txBody>
          <a:bodyPr/>
          <a:lstStyle/>
          <a:p>
            <a:r>
              <a:rPr lang="en-US" dirty="0"/>
              <a:t>The Three Amigos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2813" y="4753765"/>
            <a:ext cx="212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Developer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099" y="4716105"/>
            <a:ext cx="197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2495" y="2113399"/>
            <a:ext cx="212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Analyst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7445" y="1891507"/>
            <a:ext cx="268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Shared Understanding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9443" y="5137120"/>
            <a:ext cx="2680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Automatable</a:t>
            </a:r>
          </a:p>
          <a:p>
            <a:pPr algn="ctr"/>
            <a:r>
              <a:rPr lang="en-US" sz="2400" b="1" dirty="0"/>
              <a:t>Acceptance</a:t>
            </a:r>
          </a:p>
          <a:p>
            <a:pPr algn="ctr"/>
            <a:r>
              <a:rPr lang="en-US" sz="2400" b="1" dirty="0"/>
              <a:t>Criteria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926" y="4120216"/>
            <a:ext cx="212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Conversations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3195579" y="3322253"/>
            <a:ext cx="111760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/>
          <p:cNvSpPr/>
          <p:nvPr/>
        </p:nvSpPr>
        <p:spPr>
          <a:xfrm rot="1374270">
            <a:off x="7177072" y="3935452"/>
            <a:ext cx="111760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73" y="2751596"/>
            <a:ext cx="1243054" cy="14164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778" y="4217585"/>
            <a:ext cx="2992898" cy="9195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324" y="2807438"/>
            <a:ext cx="2444477" cy="1395705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 rot="20112378">
            <a:off x="7009432" y="2509144"/>
            <a:ext cx="111760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3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BDD?</a:t>
            </a:r>
          </a:p>
        </p:txBody>
      </p:sp>
      <p:sp>
        <p:nvSpPr>
          <p:cNvPr id="19" name="Speech Bubble: Oval 18"/>
          <p:cNvSpPr/>
          <p:nvPr/>
        </p:nvSpPr>
        <p:spPr>
          <a:xfrm>
            <a:off x="4597400" y="3113981"/>
            <a:ext cx="2006600" cy="1005840"/>
          </a:xfrm>
          <a:prstGeom prst="wedgeEllipseCallout">
            <a:avLst>
              <a:gd name="adj1" fmla="val -43618"/>
              <a:gd name="adj2" fmla="val 544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BDD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8629" y="3496762"/>
            <a:ext cx="293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Collaboration</a:t>
            </a:r>
          </a:p>
        </p:txBody>
      </p:sp>
      <p:sp>
        <p:nvSpPr>
          <p:cNvPr id="24" name="Arc 23"/>
          <p:cNvSpPr/>
          <p:nvPr/>
        </p:nvSpPr>
        <p:spPr>
          <a:xfrm rot="11821447" flipH="1">
            <a:off x="1946907" y="2870235"/>
            <a:ext cx="2986364" cy="1123712"/>
          </a:xfrm>
          <a:prstGeom prst="arc">
            <a:avLst>
              <a:gd name="adj1" fmla="val 16200000"/>
              <a:gd name="adj2" fmla="val 10683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25707" y="2095638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Hunting out value</a:t>
            </a:r>
          </a:p>
        </p:txBody>
      </p:sp>
      <p:sp>
        <p:nvSpPr>
          <p:cNvPr id="28" name="Arc 27"/>
          <p:cNvSpPr/>
          <p:nvPr/>
        </p:nvSpPr>
        <p:spPr>
          <a:xfrm rot="13919277" flipH="1">
            <a:off x="2457752" y="1593805"/>
            <a:ext cx="3027145" cy="1044252"/>
          </a:xfrm>
          <a:prstGeom prst="arc">
            <a:avLst>
              <a:gd name="adj1" fmla="val 16200000"/>
              <a:gd name="adj2" fmla="val 10683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582160" y="1722120"/>
            <a:ext cx="407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the right software</a:t>
            </a:r>
          </a:p>
        </p:txBody>
      </p:sp>
      <p:sp>
        <p:nvSpPr>
          <p:cNvPr id="30" name="Arc 29"/>
          <p:cNvSpPr/>
          <p:nvPr/>
        </p:nvSpPr>
        <p:spPr>
          <a:xfrm flipH="1">
            <a:off x="5597968" y="2104509"/>
            <a:ext cx="858520" cy="2241788"/>
          </a:xfrm>
          <a:prstGeom prst="arc">
            <a:avLst/>
          </a:prstGeom>
          <a:noFill/>
          <a:ln w="25400">
            <a:solidFill>
              <a:schemeClr val="accent1">
                <a:alpha val="9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19850" y="2469942"/>
            <a:ext cx="299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Automated Acceptance Criteria</a:t>
            </a:r>
          </a:p>
        </p:txBody>
      </p:sp>
      <p:sp>
        <p:nvSpPr>
          <p:cNvPr id="32" name="Arc 31"/>
          <p:cNvSpPr/>
          <p:nvPr/>
        </p:nvSpPr>
        <p:spPr>
          <a:xfrm flipH="1">
            <a:off x="6034950" y="2723670"/>
            <a:ext cx="3520440" cy="1123712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62227" y="4035294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API and code design</a:t>
            </a:r>
          </a:p>
        </p:txBody>
      </p:sp>
      <p:sp>
        <p:nvSpPr>
          <p:cNvPr id="36" name="Arc 35"/>
          <p:cNvSpPr/>
          <p:nvPr/>
        </p:nvSpPr>
        <p:spPr>
          <a:xfrm rot="1172752" flipH="1">
            <a:off x="6247272" y="3847020"/>
            <a:ext cx="3518561" cy="947461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191000" y="5436881"/>
            <a:ext cx="387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Building the software right</a:t>
            </a:r>
          </a:p>
        </p:txBody>
      </p:sp>
      <p:sp>
        <p:nvSpPr>
          <p:cNvPr id="40" name="Arc 39"/>
          <p:cNvSpPr/>
          <p:nvPr/>
        </p:nvSpPr>
        <p:spPr>
          <a:xfrm rot="9627558" flipH="1">
            <a:off x="4867779" y="3232889"/>
            <a:ext cx="973107" cy="2155332"/>
          </a:xfrm>
          <a:prstGeom prst="arc">
            <a:avLst/>
          </a:prstGeom>
          <a:noFill/>
          <a:ln w="25400">
            <a:solidFill>
              <a:schemeClr val="accent1">
                <a:alpha val="9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48847" y="4923171"/>
            <a:ext cx="355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Living Documentation</a:t>
            </a:r>
          </a:p>
        </p:txBody>
      </p:sp>
      <p:sp>
        <p:nvSpPr>
          <p:cNvPr id="42" name="Arc 41"/>
          <p:cNvSpPr/>
          <p:nvPr/>
        </p:nvSpPr>
        <p:spPr>
          <a:xfrm rot="10598050" flipH="1">
            <a:off x="1450405" y="3789026"/>
            <a:ext cx="3696257" cy="1052553"/>
          </a:xfrm>
          <a:prstGeom prst="arc">
            <a:avLst>
              <a:gd name="adj1" fmla="val 16200000"/>
              <a:gd name="adj2" fmla="val 8395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5" grpId="0"/>
      <p:bldP spid="36" grpId="0" animBg="1"/>
      <p:bldP spid="39" grpId="0"/>
      <p:bldP spid="40" grpId="0" animBg="1"/>
      <p:bldP spid="41" grpId="0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09600"/>
            <a:ext cx="5024120" cy="1356360"/>
          </a:xfrm>
        </p:spPr>
        <p:txBody>
          <a:bodyPr/>
          <a:lstStyle/>
          <a:p>
            <a:pPr algn="r"/>
            <a:r>
              <a:rPr lang="en-US" dirty="0"/>
              <a:t>Why Automate Tests?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24038"/>
              </p:ext>
            </p:extLst>
          </p:nvPr>
        </p:nvGraphicFramePr>
        <p:xfrm>
          <a:off x="0" y="284480"/>
          <a:ext cx="8544560" cy="623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045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5" descr="posti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301" y="525302"/>
            <a:ext cx="4994476" cy="36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5" descr="posti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05" y="434246"/>
            <a:ext cx="4994476" cy="36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5" descr="posti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25" y="321367"/>
            <a:ext cx="4195823" cy="363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5" descr="posti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09" y="316287"/>
            <a:ext cx="4994476" cy="36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13053" y="665544"/>
            <a:ext cx="33373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As a</a:t>
            </a:r>
            <a:r>
              <a:rPr lang="en-US" altLang="en-US" dirty="0">
                <a:latin typeface="Comic Sans MS" panose="030F0702030302020204" pitchFamily="66" charset="0"/>
              </a:rPr>
              <a:t> customer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I want </a:t>
            </a:r>
            <a:r>
              <a:rPr lang="en-US" altLang="en-US" dirty="0">
                <a:latin typeface="Comic Sans MS" panose="030F0702030302020204" pitchFamily="66" charset="0"/>
              </a:rPr>
              <a:t>to have the ability to update my contact information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So that </a:t>
            </a:r>
            <a:r>
              <a:rPr lang="en-US" altLang="en-US" dirty="0">
                <a:latin typeface="Comic Sans MS" panose="030F0702030302020204" pitchFamily="66" charset="0"/>
              </a:rPr>
              <a:t>I can stay informed about when my car needs a 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1702" y="520222"/>
            <a:ext cx="417295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u="sng" dirty="0">
                <a:latin typeface="Comic Sans MS" panose="030F0702030302020204" pitchFamily="66" charset="0"/>
              </a:rPr>
              <a:t>Scenario</a:t>
            </a:r>
            <a:r>
              <a:rPr lang="en-US" altLang="en-US" dirty="0">
                <a:latin typeface="Comic Sans MS" panose="030F0702030302020204" pitchFamily="66" charset="0"/>
              </a:rPr>
              <a:t>: Should see customers contact information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Given </a:t>
            </a:r>
            <a:r>
              <a:rPr lang="en-US" altLang="en-US" dirty="0">
                <a:latin typeface="Comic Sans MS" panose="030F0702030302020204" pitchFamily="66" charset="0"/>
              </a:rPr>
              <a:t>I start the Customer Maintenance App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When </a:t>
            </a:r>
            <a:r>
              <a:rPr lang="en-US" altLang="en-US" dirty="0">
                <a:latin typeface="Comic Sans MS" panose="030F0702030302020204" pitchFamily="66" charset="0"/>
              </a:rPr>
              <a:t>I press the Phone Icon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Comic Sans MS" panose="030F0702030302020204" pitchFamily="66" charset="0"/>
              </a:rPr>
              <a:t>Then</a:t>
            </a:r>
            <a:r>
              <a:rPr lang="en-US" altLang="en-US" b="1" i="1" dirty="0">
                <a:latin typeface="Comic Sans MS" panose="030F0702030302020204" pitchFamily="66" charset="0"/>
              </a:rPr>
              <a:t> </a:t>
            </a:r>
            <a:r>
              <a:rPr lang="en-US" altLang="en-US" dirty="0">
                <a:latin typeface="Comic Sans MS" panose="030F0702030302020204" pitchFamily="66" charset="0"/>
              </a:rPr>
              <a:t>I should see the customers contact information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33" y="4334654"/>
            <a:ext cx="7601008" cy="21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720" y="2616200"/>
            <a:ext cx="9875520" cy="1356360"/>
          </a:xfrm>
        </p:spPr>
        <p:txBody>
          <a:bodyPr/>
          <a:lstStyle/>
          <a:p>
            <a:r>
              <a:rPr lang="en-US" dirty="0"/>
              <a:t>SAPUI5 BDD Example </a:t>
            </a:r>
          </a:p>
        </p:txBody>
      </p:sp>
    </p:spTree>
    <p:extLst>
      <p:ext uri="{BB962C8B-B14F-4D97-AF65-F5344CB8AC3E}">
        <p14:creationId xmlns:p14="http://schemas.microsoft.com/office/powerpoint/2010/main" val="169370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Gherkin Tests in SAPUI5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7536" y="1769533"/>
            <a:ext cx="9055382" cy="44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11292" r="1" b="12888"/>
          <a:stretch/>
        </p:blipFill>
        <p:spPr>
          <a:xfrm>
            <a:off x="231140" y="224694"/>
            <a:ext cx="11732261" cy="6382512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There has never been a better time to be a developer</a:t>
            </a:r>
          </a:p>
        </p:txBody>
      </p:sp>
    </p:spTree>
    <p:extLst>
      <p:ext uri="{BB962C8B-B14F-4D97-AF65-F5344CB8AC3E}">
        <p14:creationId xmlns:p14="http://schemas.microsoft.com/office/powerpoint/2010/main" val="169298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2064" y="1417855"/>
            <a:ext cx="6045576" cy="402030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>
                <a:solidFill>
                  <a:srgbClr val="FFFFFF"/>
                </a:solidFill>
              </a:rPr>
              <a:t>Closing the Loop</a:t>
            </a:r>
          </a:p>
        </p:txBody>
      </p:sp>
    </p:spTree>
    <p:extLst>
      <p:ext uri="{BB962C8B-B14F-4D97-AF65-F5344CB8AC3E}">
        <p14:creationId xmlns:p14="http://schemas.microsoft.com/office/powerpoint/2010/main" val="147988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640" y="1595120"/>
            <a:ext cx="9875520" cy="3175000"/>
          </a:xfrm>
        </p:spPr>
        <p:txBody>
          <a:bodyPr>
            <a:normAutofit/>
          </a:bodyPr>
          <a:lstStyle/>
          <a:p>
            <a:r>
              <a:rPr lang="en-AU" dirty="0"/>
              <a:t>“There is nothing quite so useless, as doing with great efficiency, something that should not be done at all.”</a:t>
            </a:r>
            <a:br>
              <a:rPr lang="en-AU" dirty="0"/>
            </a:br>
            <a:br>
              <a:rPr lang="en-AU" dirty="0"/>
            </a:br>
            <a:r>
              <a:rPr lang="en-AU" dirty="0"/>
              <a:t>- Peter Drucker</a:t>
            </a:r>
          </a:p>
        </p:txBody>
      </p:sp>
    </p:spTree>
    <p:extLst>
      <p:ext uri="{BB962C8B-B14F-4D97-AF65-F5344CB8AC3E}">
        <p14:creationId xmlns:p14="http://schemas.microsoft.com/office/powerpoint/2010/main" val="316510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Collaboration is everything</a:t>
            </a:r>
          </a:p>
          <a:p>
            <a:pPr marL="45720" indent="0">
              <a:buNone/>
            </a:pPr>
            <a:r>
              <a:rPr lang="en-US" sz="2400" dirty="0"/>
              <a:t>Use a common language to define requirements</a:t>
            </a:r>
          </a:p>
          <a:p>
            <a:pPr marL="45720" indent="0">
              <a:buNone/>
            </a:pPr>
            <a:r>
              <a:rPr lang="en-US" sz="2400" dirty="0"/>
              <a:t>Automate tests to provide fast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22" y="3560710"/>
            <a:ext cx="3948607" cy="30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b="0" dirty="0" err="1"/>
              <a:t>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dirty="0"/>
              <a:t>Please complete a session evaluation for this session!</a:t>
            </a:r>
          </a:p>
          <a:p>
            <a:r>
              <a:rPr lang="en-AU" dirty="0"/>
              <a:t>UX130 </a:t>
            </a:r>
            <a:endParaRPr lang="en-US" dirty="0"/>
          </a:p>
          <a:p>
            <a:r>
              <a:rPr lang="en-US" dirty="0"/>
              <a:t>John Patterson  |   @jasper_07</a:t>
            </a:r>
          </a:p>
        </p:txBody>
      </p:sp>
    </p:spTree>
    <p:extLst>
      <p:ext uri="{BB962C8B-B14F-4D97-AF65-F5344CB8AC3E}">
        <p14:creationId xmlns:p14="http://schemas.microsoft.com/office/powerpoint/2010/main" val="299282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customer really needed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060" y="2180697"/>
            <a:ext cx="11269399" cy="42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348" y="264160"/>
            <a:ext cx="7357977" cy="6228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10316830" y="1740586"/>
            <a:ext cx="29298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http://www.agileproductdesign.com</a:t>
            </a:r>
            <a:r>
              <a:rPr lang="en-US" sz="1050" dirty="0"/>
              <a:t> (Jeff Patton)</a:t>
            </a:r>
          </a:p>
        </p:txBody>
      </p:sp>
    </p:spTree>
    <p:extLst>
      <p:ext uri="{BB962C8B-B14F-4D97-AF65-F5344CB8AC3E}">
        <p14:creationId xmlns:p14="http://schemas.microsoft.com/office/powerpoint/2010/main" val="286710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343" y="493357"/>
            <a:ext cx="9845040" cy="1478280"/>
          </a:xfrm>
        </p:spPr>
        <p:txBody>
          <a:bodyPr/>
          <a:lstStyle/>
          <a:p>
            <a:r>
              <a:rPr lang="en-US" dirty="0"/>
              <a:t>Traditional Development Process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63" y="3138756"/>
            <a:ext cx="1292698" cy="1494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52812" y="4713999"/>
            <a:ext cx="2135548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user tells the analyst what he wants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34" y="3352389"/>
            <a:ext cx="639878" cy="10555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55" y="3487902"/>
            <a:ext cx="716802" cy="858742"/>
          </a:xfrm>
          <a:prstGeom prst="rect">
            <a:avLst/>
          </a:prstGeom>
        </p:spPr>
      </p:pic>
      <p:sp>
        <p:nvSpPr>
          <p:cNvPr id="50" name="Arrow: Right 49"/>
          <p:cNvSpPr/>
          <p:nvPr/>
        </p:nvSpPr>
        <p:spPr>
          <a:xfrm>
            <a:off x="2922271" y="3787191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25065" y="2297719"/>
            <a:ext cx="2180320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analyst writes a requirements document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994" y="2641423"/>
            <a:ext cx="1443038" cy="1107570"/>
          </a:xfrm>
          <a:prstGeom prst="rect">
            <a:avLst/>
          </a:prstGeom>
        </p:spPr>
      </p:pic>
      <p:sp>
        <p:nvSpPr>
          <p:cNvPr id="53" name="Arrow: Right 52"/>
          <p:cNvSpPr/>
          <p:nvPr/>
        </p:nvSpPr>
        <p:spPr>
          <a:xfrm rot="20558401">
            <a:off x="4745398" y="3293838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768032" y="1828648"/>
            <a:ext cx="2599488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developer translates the requirements into software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013" y="2706978"/>
            <a:ext cx="550594" cy="965996"/>
          </a:xfrm>
          <a:prstGeom prst="rect">
            <a:avLst/>
          </a:prstGeom>
        </p:spPr>
      </p:pic>
      <p:sp>
        <p:nvSpPr>
          <p:cNvPr id="56" name="Arrow: Right 55"/>
          <p:cNvSpPr/>
          <p:nvPr/>
        </p:nvSpPr>
        <p:spPr>
          <a:xfrm rot="1750820">
            <a:off x="4856303" y="4156515"/>
            <a:ext cx="574034" cy="350442"/>
          </a:xfrm>
          <a:prstGeom prst="rightArrow">
            <a:avLst>
              <a:gd name="adj1" fmla="val 50000"/>
              <a:gd name="adj2" fmla="val 53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41" y="4243724"/>
            <a:ext cx="639878" cy="10555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162" y="4379237"/>
            <a:ext cx="716802" cy="85874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524192" y="5310400"/>
            <a:ext cx="2180320" cy="92333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6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tester translates the requirements into test cases</a:t>
            </a:r>
          </a:p>
        </p:txBody>
      </p:sp>
      <p:sp>
        <p:nvSpPr>
          <p:cNvPr id="60" name="Arrow: Right 59"/>
          <p:cNvSpPr/>
          <p:nvPr/>
        </p:nvSpPr>
        <p:spPr>
          <a:xfrm rot="1148648">
            <a:off x="6919638" y="3364957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7382" y="3112191"/>
            <a:ext cx="1876338" cy="118225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973" y="3266218"/>
            <a:ext cx="550594" cy="965996"/>
          </a:xfrm>
          <a:prstGeom prst="rect">
            <a:avLst/>
          </a:prstGeom>
        </p:spPr>
      </p:pic>
      <p:sp>
        <p:nvSpPr>
          <p:cNvPr id="63" name="Arrow: Right 62"/>
          <p:cNvSpPr/>
          <p:nvPr/>
        </p:nvSpPr>
        <p:spPr>
          <a:xfrm rot="20558401">
            <a:off x="6873918" y="4350478"/>
            <a:ext cx="584006" cy="32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4" grpId="0" animBg="1"/>
      <p:bldP spid="56" grpId="0" animBg="1"/>
      <p:bldP spid="59" grpId="0" animBg="1"/>
      <p:bldP spid="60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38" y="277527"/>
            <a:ext cx="7913496" cy="62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4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064" y="1177751"/>
            <a:ext cx="4593715" cy="4490356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US" sz="4100"/>
              <a:t>The 7 Wastes In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3304713"/>
          </a:xfrm>
        </p:spPr>
        <p:txBody>
          <a:bodyPr>
            <a:normAutofit/>
          </a:bodyPr>
          <a:lstStyle/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Defects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Extra Features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Handoffs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Partially Completed Work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Task Switching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Delays</a:t>
            </a:r>
          </a:p>
          <a:p>
            <a:pPr marL="502920" indent="-457200">
              <a:buFont typeface="Corbel" pitchFamily="34" charset="0"/>
              <a:buAutoNum type="arabicPeriod"/>
            </a:pPr>
            <a:r>
              <a:rPr lang="en-US" dirty="0"/>
              <a:t>Un Needed Processes</a:t>
            </a:r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Font typeface="Corbel" pitchFamily="34" charset="0"/>
              <a:buAutoNum type="arabicPeriod"/>
            </a:pPr>
            <a:endParaRPr lang="en-US" dirty="0"/>
          </a:p>
          <a:p>
            <a:pPr marL="50292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4559" r="1" b="1"/>
          <a:stretch/>
        </p:blipFill>
        <p:spPr>
          <a:xfrm>
            <a:off x="231140" y="243840"/>
            <a:ext cx="11724640" cy="6378366"/>
          </a:xfrm>
          <a:prstGeom prst="rect">
            <a:avLst/>
          </a:prstGeom>
          <a:ln>
            <a:noFill/>
          </a:ln>
        </p:spPr>
      </p:pic>
      <p:sp>
        <p:nvSpPr>
          <p:cNvPr id="8" name="Title 1"/>
          <p:cNvSpPr txBox="1">
            <a:spLocks noGrp="1"/>
          </p:cNvSpPr>
          <p:nvPr>
            <p:ph idx="1"/>
          </p:nvPr>
        </p:nvSpPr>
        <p:spPr>
          <a:xfrm>
            <a:off x="1090914" y="131662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6600" dirty="0">
                <a:solidFill>
                  <a:schemeClr val="bg1"/>
                </a:solidFill>
              </a:rPr>
              <a:t>User Stories</a:t>
            </a:r>
          </a:p>
          <a:p>
            <a:pPr algn="ctr"/>
            <a:endParaRPr lang="en-AU" sz="6600" dirty="0">
              <a:solidFill>
                <a:schemeClr val="bg1"/>
              </a:solidFill>
            </a:endParaRPr>
          </a:p>
          <a:p>
            <a:pPr algn="ctr"/>
            <a:r>
              <a:rPr lang="en-AU" dirty="0">
                <a:solidFill>
                  <a:schemeClr val="bg1"/>
                </a:solidFill>
              </a:rPr>
              <a:t>What are we trying to build?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8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04" y="307845"/>
            <a:ext cx="9182261" cy="4269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49831" y="4861475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/>
              <a:t>Story Lifecycle</a:t>
            </a:r>
          </a:p>
        </p:txBody>
      </p:sp>
      <p:sp>
        <p:nvSpPr>
          <p:cNvPr id="6" name="TextBox 5"/>
          <p:cNvSpPr txBox="1"/>
          <p:nvPr/>
        </p:nvSpPr>
        <p:spPr>
          <a:xfrm rot="5400000">
            <a:off x="10316830" y="1740587"/>
            <a:ext cx="29298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http://www.agileproductdesign.com</a:t>
            </a:r>
            <a:r>
              <a:rPr lang="en-US" sz="1050" dirty="0"/>
              <a:t> (Jeff Patton)</a:t>
            </a:r>
          </a:p>
        </p:txBody>
      </p:sp>
    </p:spTree>
    <p:extLst>
      <p:ext uri="{BB962C8B-B14F-4D97-AF65-F5344CB8AC3E}">
        <p14:creationId xmlns:p14="http://schemas.microsoft.com/office/powerpoint/2010/main" val="175273499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3853</TotalTime>
  <Words>1130</Words>
  <Application>Microsoft Office PowerPoint</Application>
  <PresentationFormat>Widescreen</PresentationFormat>
  <Paragraphs>223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Corbel</vt:lpstr>
      <vt:lpstr>Basis</vt:lpstr>
      <vt:lpstr>Custom Design</vt:lpstr>
      <vt:lpstr>Behavior Driven Development (BDD)  </vt:lpstr>
      <vt:lpstr>There has never been a better time to be a developer</vt:lpstr>
      <vt:lpstr>What the customer really needed </vt:lpstr>
      <vt:lpstr>PowerPoint Presentation</vt:lpstr>
      <vt:lpstr>Traditional Development Process</vt:lpstr>
      <vt:lpstr>PowerPoint Presentation</vt:lpstr>
      <vt:lpstr>The 7 Wastes In Software Development</vt:lpstr>
      <vt:lpstr>PowerPoint Presentation</vt:lpstr>
      <vt:lpstr>Story Lifecycle</vt:lpstr>
      <vt:lpstr>Follow the INVEST guidelines for good user stories</vt:lpstr>
      <vt:lpstr>PowerPoint Presentation</vt:lpstr>
      <vt:lpstr>PowerPoint Presentation</vt:lpstr>
      <vt:lpstr>BDD Development Process</vt:lpstr>
      <vt:lpstr>The Three Amigos</vt:lpstr>
      <vt:lpstr>So what is BDD?</vt:lpstr>
      <vt:lpstr>Why Automate Tests?</vt:lpstr>
      <vt:lpstr>PowerPoint Presentation</vt:lpstr>
      <vt:lpstr>SAPUI5 BDD Example </vt:lpstr>
      <vt:lpstr>Gherkin Tests in SAPUI5</vt:lpstr>
      <vt:lpstr>Closing the Loop</vt:lpstr>
      <vt:lpstr>“There is nothing quite so useless, as doing with great efficiency, something that should not be done at all.”  - Peter Drucker</vt:lpstr>
      <vt:lpstr>Take aways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closing the loop</dc:title>
  <dc:creator>J Patterson</dc:creator>
  <cp:lastModifiedBy>J Patterson</cp:lastModifiedBy>
  <cp:revision>116</cp:revision>
  <dcterms:created xsi:type="dcterms:W3CDTF">2016-08-07T04:20:38Z</dcterms:created>
  <dcterms:modified xsi:type="dcterms:W3CDTF">2016-09-20T19:27:20Z</dcterms:modified>
</cp:coreProperties>
</file>